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 id="257" r:id="rId6"/>
    <p:sldId id="260" r:id="rId7"/>
    <p:sldId id="276" r:id="rId8"/>
    <p:sldId id="277" r:id="rId9"/>
    <p:sldId id="289" r:id="rId10"/>
    <p:sldId id="290" r:id="rId11"/>
    <p:sldId id="291" r:id="rId12"/>
    <p:sldId id="278" r:id="rId13"/>
    <p:sldId id="288" r:id="rId14"/>
    <p:sldId id="292" r:id="rId15"/>
    <p:sldId id="293" r:id="rId16"/>
    <p:sldId id="294" r:id="rId17"/>
    <p:sldId id="295" r:id="rId18"/>
    <p:sldId id="29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7602"/>
    <a:srgbClr val="767171"/>
    <a:srgbClr val="44883E"/>
    <a:srgbClr val="1186CA"/>
    <a:srgbClr val="00A9A1"/>
    <a:srgbClr val="007E67"/>
    <a:srgbClr val="006436"/>
    <a:srgbClr val="3DB8CF"/>
    <a:srgbClr val="7DE0EB"/>
    <a:srgbClr val="68A4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A62213-ADCB-FF15-2203-C4552AC80267}" v="66" dt="2019-09-08T20:24:21.1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11"/>
    <p:restoredTop sz="94674"/>
  </p:normalViewPr>
  <p:slideViewPr>
    <p:cSldViewPr snapToGrid="0" snapToObjects="1">
      <p:cViewPr varScale="1">
        <p:scale>
          <a:sx n="96" d="100"/>
          <a:sy n="96" d="100"/>
        </p:scale>
        <p:origin x="2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bdd74938e0e7576f5431243eae7f06d0a12e9d108b43320aa608449e88744699::" providerId="AD" clId="Web-{F6A62213-ADCB-FF15-2203-C4552AC80267}"/>
    <pc:docChg chg="modSld">
      <pc:chgData name="Guest User" userId="S::urn:spo:anon#bdd74938e0e7576f5431243eae7f06d0a12e9d108b43320aa608449e88744699::" providerId="AD" clId="Web-{F6A62213-ADCB-FF15-2203-C4552AC80267}" dt="2019-09-08T20:24:21.184" v="62" actId="20577"/>
      <pc:docMkLst>
        <pc:docMk/>
      </pc:docMkLst>
      <pc:sldChg chg="modSp">
        <pc:chgData name="Guest User" userId="S::urn:spo:anon#bdd74938e0e7576f5431243eae7f06d0a12e9d108b43320aa608449e88744699::" providerId="AD" clId="Web-{F6A62213-ADCB-FF15-2203-C4552AC80267}" dt="2019-09-08T20:22:10.683" v="9" actId="20577"/>
        <pc:sldMkLst>
          <pc:docMk/>
          <pc:sldMk cId="3208710713" sldId="278"/>
        </pc:sldMkLst>
        <pc:spChg chg="mod">
          <ac:chgData name="Guest User" userId="S::urn:spo:anon#bdd74938e0e7576f5431243eae7f06d0a12e9d108b43320aa608449e88744699::" providerId="AD" clId="Web-{F6A62213-ADCB-FF15-2203-C4552AC80267}" dt="2019-09-08T20:22:10.683" v="9" actId="20577"/>
          <ac:spMkLst>
            <pc:docMk/>
            <pc:sldMk cId="3208710713" sldId="278"/>
            <ac:spMk id="3" creationId="{E54FE266-E8EE-E74A-9B1B-BE2A138827CE}"/>
          </ac:spMkLst>
        </pc:spChg>
      </pc:sldChg>
      <pc:sldChg chg="modSp">
        <pc:chgData name="Guest User" userId="S::urn:spo:anon#bdd74938e0e7576f5431243eae7f06d0a12e9d108b43320aa608449e88744699::" providerId="AD" clId="Web-{F6A62213-ADCB-FF15-2203-C4552AC80267}" dt="2019-09-08T20:22:30.605" v="17" actId="20577"/>
        <pc:sldMkLst>
          <pc:docMk/>
          <pc:sldMk cId="2637951263" sldId="288"/>
        </pc:sldMkLst>
        <pc:spChg chg="mod">
          <ac:chgData name="Guest User" userId="S::urn:spo:anon#bdd74938e0e7576f5431243eae7f06d0a12e9d108b43320aa608449e88744699::" providerId="AD" clId="Web-{F6A62213-ADCB-FF15-2203-C4552AC80267}" dt="2019-09-08T20:22:30.605" v="17" actId="20577"/>
          <ac:spMkLst>
            <pc:docMk/>
            <pc:sldMk cId="2637951263" sldId="288"/>
            <ac:spMk id="4" creationId="{5AD28AE5-0234-AC45-AC23-65E61BD6A5EA}"/>
          </ac:spMkLst>
        </pc:spChg>
      </pc:sldChg>
      <pc:sldChg chg="modSp">
        <pc:chgData name="Guest User" userId="S::urn:spo:anon#bdd74938e0e7576f5431243eae7f06d0a12e9d108b43320aa608449e88744699::" providerId="AD" clId="Web-{F6A62213-ADCB-FF15-2203-C4552AC80267}" dt="2019-09-08T20:23:22.262" v="36" actId="20577"/>
        <pc:sldMkLst>
          <pc:docMk/>
          <pc:sldMk cId="1503211395" sldId="292"/>
        </pc:sldMkLst>
        <pc:spChg chg="mod">
          <ac:chgData name="Guest User" userId="S::urn:spo:anon#bdd74938e0e7576f5431243eae7f06d0a12e9d108b43320aa608449e88744699::" providerId="AD" clId="Web-{F6A62213-ADCB-FF15-2203-C4552AC80267}" dt="2019-09-08T20:23:22.262" v="36" actId="20577"/>
          <ac:spMkLst>
            <pc:docMk/>
            <pc:sldMk cId="1503211395" sldId="292"/>
            <ac:spMk id="4" creationId="{5AD28AE5-0234-AC45-AC23-65E61BD6A5EA}"/>
          </ac:spMkLst>
        </pc:spChg>
      </pc:sldChg>
      <pc:sldChg chg="modSp">
        <pc:chgData name="Guest User" userId="S::urn:spo:anon#bdd74938e0e7576f5431243eae7f06d0a12e9d108b43320aa608449e88744699::" providerId="AD" clId="Web-{F6A62213-ADCB-FF15-2203-C4552AC80267}" dt="2019-09-08T20:23:50.996" v="48" actId="20577"/>
        <pc:sldMkLst>
          <pc:docMk/>
          <pc:sldMk cId="49444221" sldId="293"/>
        </pc:sldMkLst>
        <pc:spChg chg="mod">
          <ac:chgData name="Guest User" userId="S::urn:spo:anon#bdd74938e0e7576f5431243eae7f06d0a12e9d108b43320aa608449e88744699::" providerId="AD" clId="Web-{F6A62213-ADCB-FF15-2203-C4552AC80267}" dt="2019-09-08T20:23:50.996" v="48" actId="20577"/>
          <ac:spMkLst>
            <pc:docMk/>
            <pc:sldMk cId="49444221" sldId="293"/>
            <ac:spMk id="4" creationId="{5AD28AE5-0234-AC45-AC23-65E61BD6A5EA}"/>
          </ac:spMkLst>
        </pc:spChg>
      </pc:sldChg>
      <pc:sldChg chg="modSp">
        <pc:chgData name="Guest User" userId="S::urn:spo:anon#bdd74938e0e7576f5431243eae7f06d0a12e9d108b43320aa608449e88744699::" providerId="AD" clId="Web-{F6A62213-ADCB-FF15-2203-C4552AC80267}" dt="2019-09-08T20:24:21.184" v="61" actId="20577"/>
        <pc:sldMkLst>
          <pc:docMk/>
          <pc:sldMk cId="212005818" sldId="296"/>
        </pc:sldMkLst>
        <pc:spChg chg="mod">
          <ac:chgData name="Guest User" userId="S::urn:spo:anon#bdd74938e0e7576f5431243eae7f06d0a12e9d108b43320aa608449e88744699::" providerId="AD" clId="Web-{F6A62213-ADCB-FF15-2203-C4552AC80267}" dt="2019-09-08T20:24:21.184" v="61" actId="20577"/>
          <ac:spMkLst>
            <pc:docMk/>
            <pc:sldMk cId="212005818" sldId="296"/>
            <ac:spMk id="4" creationId="{5AD28AE5-0234-AC45-AC23-65E61BD6A5EA}"/>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10.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hasCustomPrompt="1"/>
          </p:nvPr>
        </p:nvSpPr>
        <p:spPr>
          <a:xfrm>
            <a:off x="901467" y="1122363"/>
            <a:ext cx="7913874" cy="2387600"/>
          </a:xfrm>
        </p:spPr>
        <p:txBody>
          <a:bodyPr anchor="b">
            <a:normAutofit/>
          </a:bodyPr>
          <a:lstStyle>
            <a:lvl1pPr algn="ctr">
              <a:defRPr sz="4800"/>
            </a:lvl1pPr>
          </a:lstStyle>
          <a:p>
            <a:r>
              <a:rPr lang="en-US" dirty="0"/>
              <a:t>Presentation Title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32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190604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0" name="Title 1">
            <a:extLst>
              <a:ext uri="{FF2B5EF4-FFF2-40B4-BE49-F238E27FC236}">
                <a16:creationId xmlns:a16="http://schemas.microsoft.com/office/drawing/2014/main" id="{D71145EA-2137-994B-BBB4-AEF651F0ED7D}"/>
              </a:ext>
            </a:extLst>
          </p:cNvPr>
          <p:cNvSpPr>
            <a:spLocks noGrp="1"/>
          </p:cNvSpPr>
          <p:nvPr>
            <p:ph type="title"/>
          </p:nvPr>
        </p:nvSpPr>
        <p:spPr>
          <a:xfrm>
            <a:off x="869950" y="365126"/>
            <a:ext cx="7886700" cy="1325563"/>
          </a:xfrm>
        </p:spPr>
        <p:txBody>
          <a:bodyPr anchor="ctr"/>
          <a:lstStyle/>
          <a:p>
            <a:r>
              <a:rPr lang="en-US" dirty="0"/>
              <a:t>Click to edit Master title style</a:t>
            </a:r>
          </a:p>
        </p:txBody>
      </p:sp>
      <p:sp>
        <p:nvSpPr>
          <p:cNvPr id="11" name="Content Placeholder 2">
            <a:extLst>
              <a:ext uri="{FF2B5EF4-FFF2-40B4-BE49-F238E27FC236}">
                <a16:creationId xmlns:a16="http://schemas.microsoft.com/office/drawing/2014/main" id="{BA273F2C-B56E-1448-A968-1AE943C717F8}"/>
              </a:ext>
            </a:extLst>
          </p:cNvPr>
          <p:cNvSpPr>
            <a:spLocks noGrp="1"/>
          </p:cNvSpPr>
          <p:nvPr>
            <p:ph sz="half" idx="1"/>
          </p:nvPr>
        </p:nvSpPr>
        <p:spPr>
          <a:xfrm>
            <a:off x="869950" y="1825625"/>
            <a:ext cx="38862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7E7C3349-83FE-1F4E-9A67-A833CAD4AC40}"/>
              </a:ext>
            </a:extLst>
          </p:cNvPr>
          <p:cNvSpPr>
            <a:spLocks noGrp="1"/>
          </p:cNvSpPr>
          <p:nvPr>
            <p:ph sz="half" idx="2"/>
          </p:nvPr>
        </p:nvSpPr>
        <p:spPr>
          <a:xfrm>
            <a:off x="48704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1712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
        <p:nvSpPr>
          <p:cNvPr id="14" name="Text Placeholder 2">
            <a:extLst>
              <a:ext uri="{FF2B5EF4-FFF2-40B4-BE49-F238E27FC236}">
                <a16:creationId xmlns:a16="http://schemas.microsoft.com/office/drawing/2014/main" id="{C8797758-712C-CA47-9AAD-8D87A079EA08}"/>
              </a:ext>
            </a:extLst>
          </p:cNvPr>
          <p:cNvSpPr>
            <a:spLocks noGrp="1"/>
          </p:cNvSpPr>
          <p:nvPr>
            <p:ph type="body" idx="1"/>
          </p:nvPr>
        </p:nvSpPr>
        <p:spPr>
          <a:xfrm>
            <a:off x="8524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5DA051F1-16CB-594F-896E-279C2F338A02}"/>
              </a:ext>
            </a:extLst>
          </p:cNvPr>
          <p:cNvSpPr>
            <a:spLocks noGrp="1"/>
          </p:cNvSpPr>
          <p:nvPr>
            <p:ph sz="half" idx="2"/>
          </p:nvPr>
        </p:nvSpPr>
        <p:spPr>
          <a:xfrm>
            <a:off x="8524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4">
            <a:extLst>
              <a:ext uri="{FF2B5EF4-FFF2-40B4-BE49-F238E27FC236}">
                <a16:creationId xmlns:a16="http://schemas.microsoft.com/office/drawing/2014/main" id="{55C91733-E4B6-3044-B559-580D870D4728}"/>
              </a:ext>
            </a:extLst>
          </p:cNvPr>
          <p:cNvSpPr>
            <a:spLocks noGrp="1"/>
          </p:cNvSpPr>
          <p:nvPr>
            <p:ph type="body" sz="quarter" idx="3"/>
          </p:nvPr>
        </p:nvSpPr>
        <p:spPr>
          <a:xfrm>
            <a:off x="48517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968E3110-1878-B24C-B8C9-BD0E1DE699CC}"/>
              </a:ext>
            </a:extLst>
          </p:cNvPr>
          <p:cNvSpPr>
            <a:spLocks noGrp="1"/>
          </p:cNvSpPr>
          <p:nvPr>
            <p:ph sz="quarter" idx="4"/>
          </p:nvPr>
        </p:nvSpPr>
        <p:spPr>
          <a:xfrm>
            <a:off x="48517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0149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0B1D425C-28A2-F246-9D2C-6FF1CABE9B77}"/>
              </a:ext>
            </a:extLst>
          </p:cNvPr>
          <p:cNvSpPr>
            <a:spLocks noGrp="1"/>
          </p:cNvSpPr>
          <p:nvPr>
            <p:ph type="title"/>
          </p:nvPr>
        </p:nvSpPr>
        <p:spPr>
          <a:xfrm>
            <a:off x="852441" y="365126"/>
            <a:ext cx="7886700" cy="1325563"/>
          </a:xfrm>
        </p:spPr>
        <p:txBody>
          <a:bodyPr anchor="ctr"/>
          <a:lstStyle/>
          <a:p>
            <a:r>
              <a:rPr lang="en-US" dirty="0"/>
              <a:t>Click to edit Master title style</a:t>
            </a:r>
          </a:p>
        </p:txBody>
      </p:sp>
    </p:spTree>
    <p:extLst>
      <p:ext uri="{BB962C8B-B14F-4D97-AF65-F5344CB8AC3E}">
        <p14:creationId xmlns:p14="http://schemas.microsoft.com/office/powerpoint/2010/main" val="2588023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5" name="Title 1">
            <a:extLst>
              <a:ext uri="{FF2B5EF4-FFF2-40B4-BE49-F238E27FC236}">
                <a16:creationId xmlns:a16="http://schemas.microsoft.com/office/drawing/2014/main" id="{2F2E79BC-81AF-9144-BDB5-D54993A909D6}"/>
              </a:ext>
            </a:extLst>
          </p:cNvPr>
          <p:cNvSpPr>
            <a:spLocks noGrp="1"/>
          </p:cNvSpPr>
          <p:nvPr>
            <p:ph type="title"/>
          </p:nvPr>
        </p:nvSpPr>
        <p:spPr>
          <a:xfrm>
            <a:off x="878903" y="457200"/>
            <a:ext cx="2949178" cy="1600200"/>
          </a:xfrm>
        </p:spPr>
        <p:txBody>
          <a:bodyPr anchor="ctr"/>
          <a:lstStyle>
            <a:lvl1pPr>
              <a:defRPr sz="3200"/>
            </a:lvl1pPr>
          </a:lstStyle>
          <a:p>
            <a:r>
              <a:rPr lang="en-US" dirty="0"/>
              <a:t>Click to edit Master title style</a:t>
            </a:r>
          </a:p>
        </p:txBody>
      </p:sp>
      <p:sp>
        <p:nvSpPr>
          <p:cNvPr id="16" name="Content Placeholder 2">
            <a:extLst>
              <a:ext uri="{FF2B5EF4-FFF2-40B4-BE49-F238E27FC236}">
                <a16:creationId xmlns:a16="http://schemas.microsoft.com/office/drawing/2014/main" id="{11AD19F5-871C-A44B-A284-188DD7CED8A2}"/>
              </a:ext>
            </a:extLst>
          </p:cNvPr>
          <p:cNvSpPr>
            <a:spLocks noGrp="1"/>
          </p:cNvSpPr>
          <p:nvPr>
            <p:ph idx="1"/>
          </p:nvPr>
        </p:nvSpPr>
        <p:spPr>
          <a:xfrm>
            <a:off x="4136453"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a:extLst>
              <a:ext uri="{FF2B5EF4-FFF2-40B4-BE49-F238E27FC236}">
                <a16:creationId xmlns:a16="http://schemas.microsoft.com/office/drawing/2014/main" id="{1ADF3A92-409A-2A48-AF1B-D30F181FD30B}"/>
              </a:ext>
            </a:extLst>
          </p:cNvPr>
          <p:cNvSpPr>
            <a:spLocks noGrp="1"/>
          </p:cNvSpPr>
          <p:nvPr>
            <p:ph type="body" sz="half" idx="2"/>
          </p:nvPr>
        </p:nvSpPr>
        <p:spPr>
          <a:xfrm>
            <a:off x="878903"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032001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3" name="Title 1">
            <a:extLst>
              <a:ext uri="{FF2B5EF4-FFF2-40B4-BE49-F238E27FC236}">
                <a16:creationId xmlns:a16="http://schemas.microsoft.com/office/drawing/2014/main" id="{59853109-6E4B-7F4B-A6E7-D8968A8FF7A6}"/>
              </a:ext>
            </a:extLst>
          </p:cNvPr>
          <p:cNvSpPr>
            <a:spLocks noGrp="1"/>
          </p:cNvSpPr>
          <p:nvPr>
            <p:ph type="title"/>
          </p:nvPr>
        </p:nvSpPr>
        <p:spPr>
          <a:xfrm>
            <a:off x="883841" y="457200"/>
            <a:ext cx="2949178" cy="1600200"/>
          </a:xfrm>
        </p:spPr>
        <p:txBody>
          <a:bodyPr anchor="ctr"/>
          <a:lstStyle>
            <a:lvl1pPr>
              <a:defRPr sz="3200"/>
            </a:lvl1pPr>
          </a:lstStyle>
          <a:p>
            <a:r>
              <a:rPr lang="en-US" dirty="0"/>
              <a:t>Click to edit Master title style</a:t>
            </a:r>
          </a:p>
        </p:txBody>
      </p:sp>
      <p:sp>
        <p:nvSpPr>
          <p:cNvPr id="14" name="Picture Placeholder 2">
            <a:extLst>
              <a:ext uri="{FF2B5EF4-FFF2-40B4-BE49-F238E27FC236}">
                <a16:creationId xmlns:a16="http://schemas.microsoft.com/office/drawing/2014/main" id="{0C58DC6A-D81D-E840-835B-24F9F38C0F60}"/>
              </a:ext>
            </a:extLst>
          </p:cNvPr>
          <p:cNvSpPr>
            <a:spLocks noGrp="1" noChangeAspect="1"/>
          </p:cNvSpPr>
          <p:nvPr>
            <p:ph type="pic" idx="1"/>
          </p:nvPr>
        </p:nvSpPr>
        <p:spPr>
          <a:xfrm>
            <a:off x="4141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Text Placeholder 3">
            <a:extLst>
              <a:ext uri="{FF2B5EF4-FFF2-40B4-BE49-F238E27FC236}">
                <a16:creationId xmlns:a16="http://schemas.microsoft.com/office/drawing/2014/main" id="{B9887510-8376-764D-A87A-29793D98E4AC}"/>
              </a:ext>
            </a:extLst>
          </p:cNvPr>
          <p:cNvSpPr>
            <a:spLocks noGrp="1"/>
          </p:cNvSpPr>
          <p:nvPr>
            <p:ph type="body" sz="half" idx="2"/>
          </p:nvPr>
        </p:nvSpPr>
        <p:spPr>
          <a:xfrm>
            <a:off x="883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159706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8" name="Title 1">
            <a:extLst>
              <a:ext uri="{FF2B5EF4-FFF2-40B4-BE49-F238E27FC236}">
                <a16:creationId xmlns:a16="http://schemas.microsoft.com/office/drawing/2014/main" id="{533C7E1F-5681-4D44-9301-B3D9F3F69B79}"/>
              </a:ext>
            </a:extLst>
          </p:cNvPr>
          <p:cNvSpPr>
            <a:spLocks noGrp="1"/>
          </p:cNvSpPr>
          <p:nvPr>
            <p:ph type="title"/>
          </p:nvPr>
        </p:nvSpPr>
        <p:spPr>
          <a:xfrm>
            <a:off x="844550" y="365126"/>
            <a:ext cx="7886700" cy="1325563"/>
          </a:xfrm>
        </p:spPr>
        <p:txBody>
          <a:bodyPr anchor="ctr"/>
          <a:lstStyle/>
          <a:p>
            <a:r>
              <a:rPr lang="en-US" dirty="0"/>
              <a:t>Click to edit Master title style</a:t>
            </a:r>
          </a:p>
        </p:txBody>
      </p:sp>
      <p:sp>
        <p:nvSpPr>
          <p:cNvPr id="27" name="Vertical Text Placeholder 2">
            <a:extLst>
              <a:ext uri="{FF2B5EF4-FFF2-40B4-BE49-F238E27FC236}">
                <a16:creationId xmlns:a16="http://schemas.microsoft.com/office/drawing/2014/main" id="{2C382DC9-1021-B345-AEB1-6804033EBC91}"/>
              </a:ext>
            </a:extLst>
          </p:cNvPr>
          <p:cNvSpPr>
            <a:spLocks noGrp="1"/>
          </p:cNvSpPr>
          <p:nvPr>
            <p:ph type="body" orient="vert" idx="1"/>
          </p:nvPr>
        </p:nvSpPr>
        <p:spPr>
          <a:xfrm>
            <a:off x="844550" y="1825625"/>
            <a:ext cx="7886700" cy="409371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45627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ical Title and Text Layout">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
        <p:nvSpPr>
          <p:cNvPr id="12" name="Vertical Title 1">
            <a:extLst>
              <a:ext uri="{FF2B5EF4-FFF2-40B4-BE49-F238E27FC236}">
                <a16:creationId xmlns:a16="http://schemas.microsoft.com/office/drawing/2014/main" id="{B04BA713-2669-AC4A-BD2F-89DB64E615DE}"/>
              </a:ext>
            </a:extLst>
          </p:cNvPr>
          <p:cNvSpPr>
            <a:spLocks noGrp="1"/>
          </p:cNvSpPr>
          <p:nvPr>
            <p:ph type="title" orient="vert"/>
          </p:nvPr>
        </p:nvSpPr>
        <p:spPr>
          <a:xfrm>
            <a:off x="6734175" y="288925"/>
            <a:ext cx="1971675" cy="5811838"/>
          </a:xfrm>
        </p:spPr>
        <p:txBody>
          <a:bodyPr vert="eaVert"/>
          <a:lstStyle/>
          <a:p>
            <a:r>
              <a:rPr lang="en-US" dirty="0"/>
              <a:t>Click to edit Master title style</a:t>
            </a:r>
          </a:p>
        </p:txBody>
      </p:sp>
      <p:sp>
        <p:nvSpPr>
          <p:cNvPr id="13" name="Vertical Text Placeholder 2">
            <a:extLst>
              <a:ext uri="{FF2B5EF4-FFF2-40B4-BE49-F238E27FC236}">
                <a16:creationId xmlns:a16="http://schemas.microsoft.com/office/drawing/2014/main" id="{F6267AEC-654B-0447-B66B-919ABFA9011E}"/>
              </a:ext>
            </a:extLst>
          </p:cNvPr>
          <p:cNvSpPr>
            <a:spLocks noGrp="1"/>
          </p:cNvSpPr>
          <p:nvPr>
            <p:ph type="body" orient="vert" idx="1"/>
          </p:nvPr>
        </p:nvSpPr>
        <p:spPr>
          <a:xfrm>
            <a:off x="819150" y="2889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9774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cluding Slide #1">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0452308-E201-CE44-A275-57BDEC443B8C}"/>
              </a:ext>
            </a:extLst>
          </p:cNvPr>
          <p:cNvPicPr>
            <a:picLocks noChangeAspect="1"/>
          </p:cNvPicPr>
          <p:nvPr userDrawn="1"/>
        </p:nvPicPr>
        <p:blipFill rotWithShape="1">
          <a:blip r:embed="rId2"/>
          <a:srcRect t="4552" r="15488" b="24702"/>
          <a:stretch/>
        </p:blipFill>
        <p:spPr>
          <a:xfrm>
            <a:off x="2836269" y="190501"/>
            <a:ext cx="6307732" cy="6667499"/>
          </a:xfrm>
          <a:prstGeom prst="rect">
            <a:avLst/>
          </a:prstGeom>
        </p:spPr>
      </p:pic>
      <p:sp>
        <p:nvSpPr>
          <p:cNvPr id="13" name="TextBox 12">
            <a:extLst>
              <a:ext uri="{FF2B5EF4-FFF2-40B4-BE49-F238E27FC236}">
                <a16:creationId xmlns:a16="http://schemas.microsoft.com/office/drawing/2014/main" id="{16014B7D-9BAD-464F-A2A6-2BAA8F556D93}"/>
              </a:ext>
            </a:extLst>
          </p:cNvPr>
          <p:cNvSpPr txBox="1"/>
          <p:nvPr userDrawn="1"/>
        </p:nvSpPr>
        <p:spPr>
          <a:xfrm>
            <a:off x="4237953" y="5575565"/>
            <a:ext cx="5184920" cy="954107"/>
          </a:xfrm>
          <a:prstGeom prst="rect">
            <a:avLst/>
          </a:prstGeom>
          <a:noFill/>
        </p:spPr>
        <p:txBody>
          <a:bodyPr wrap="square" rtlCol="0">
            <a:spAutoFit/>
          </a:bodyPr>
          <a:lstStyle/>
          <a:p>
            <a:pPr algn="ctr"/>
            <a:r>
              <a:rPr lang="en-US" sz="2800" b="1" i="0" dirty="0">
                <a:solidFill>
                  <a:srgbClr val="44883E"/>
                </a:solidFill>
                <a:latin typeface="Arial Black" panose="020B0604020202020204" pitchFamily="34" charset="0"/>
                <a:cs typeface="Arial Black" panose="020B0604020202020204" pitchFamily="34" charset="0"/>
              </a:rPr>
              <a:t>EDUCATING </a:t>
            </a:r>
          </a:p>
          <a:p>
            <a:pPr algn="ctr"/>
            <a:r>
              <a:rPr lang="en-US" sz="2800" b="1" i="0" dirty="0">
                <a:solidFill>
                  <a:srgbClr val="44883E"/>
                </a:solidFill>
                <a:latin typeface="Arial Black" panose="020B0604020202020204" pitchFamily="34" charset="0"/>
                <a:cs typeface="Arial Black" panose="020B0604020202020204" pitchFamily="34" charset="0"/>
              </a:rPr>
              <a:t>GEORGIA’S FUTURE</a:t>
            </a:r>
          </a:p>
        </p:txBody>
      </p:sp>
      <p:sp>
        <p:nvSpPr>
          <p:cNvPr id="17" name="TextBox 16">
            <a:extLst>
              <a:ext uri="{FF2B5EF4-FFF2-40B4-BE49-F238E27FC236}">
                <a16:creationId xmlns:a16="http://schemas.microsoft.com/office/drawing/2014/main" id="{E32DE396-28AF-274A-901E-75484B2FB745}"/>
              </a:ext>
            </a:extLst>
          </p:cNvPr>
          <p:cNvSpPr txBox="1"/>
          <p:nvPr userDrawn="1"/>
        </p:nvSpPr>
        <p:spPr>
          <a:xfrm>
            <a:off x="4221749" y="5559362"/>
            <a:ext cx="5184920" cy="954107"/>
          </a:xfrm>
          <a:prstGeom prst="rect">
            <a:avLst/>
          </a:prstGeom>
          <a:noFill/>
        </p:spPr>
        <p:txBody>
          <a:bodyPr wrap="square" rtlCol="0">
            <a:spAutoFit/>
          </a:bodyPr>
          <a:lstStyle/>
          <a:p>
            <a:pPr algn="ctr"/>
            <a:r>
              <a:rPr lang="en-US" sz="2800" b="1" i="0" dirty="0">
                <a:solidFill>
                  <a:schemeClr val="bg1"/>
                </a:solidFill>
                <a:latin typeface="Arial Black" panose="020B0604020202020204" pitchFamily="34" charset="0"/>
                <a:cs typeface="Arial Black" panose="020B0604020202020204" pitchFamily="34" charset="0"/>
              </a:rPr>
              <a:t>EDUCATING </a:t>
            </a:r>
          </a:p>
          <a:p>
            <a:pPr algn="ctr"/>
            <a:r>
              <a:rPr lang="en-US" sz="2800" b="1" i="0" dirty="0">
                <a:solidFill>
                  <a:schemeClr val="bg1"/>
                </a:solidFill>
                <a:latin typeface="Arial Black" panose="020B0604020202020204" pitchFamily="34" charset="0"/>
                <a:cs typeface="Arial Black" panose="020B0604020202020204" pitchFamily="34" charset="0"/>
              </a:rPr>
              <a:t>GEORGIA’S FUTURE</a:t>
            </a:r>
          </a:p>
        </p:txBody>
      </p:sp>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855" y="5056094"/>
            <a:ext cx="2239047" cy="1226970"/>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19755" y="1890558"/>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Tree>
    <p:extLst>
      <p:ext uri="{BB962C8B-B14F-4D97-AF65-F5344CB8AC3E}">
        <p14:creationId xmlns:p14="http://schemas.microsoft.com/office/powerpoint/2010/main" val="971915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luding Slide #2">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E1A602B-DFBD-884B-9FE7-E714CE763214}"/>
              </a:ext>
            </a:extLst>
          </p:cNvPr>
          <p:cNvPicPr>
            <a:picLocks noChangeAspect="1"/>
          </p:cNvPicPr>
          <p:nvPr userDrawn="1"/>
        </p:nvPicPr>
        <p:blipFill rotWithShape="1">
          <a:blip r:embed="rId2"/>
          <a:srcRect l="12560" b="10499"/>
          <a:stretch/>
        </p:blipFill>
        <p:spPr>
          <a:xfrm>
            <a:off x="1" y="100457"/>
            <a:ext cx="4025470" cy="6757543"/>
          </a:xfrm>
          <a:prstGeom prst="rect">
            <a:avLst/>
          </a:prstGeom>
        </p:spPr>
      </p:pic>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3"/>
          <a:stretch>
            <a:fillRect/>
          </a:stretch>
        </p:blipFill>
        <p:spPr>
          <a:xfrm>
            <a:off x="65724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5053978" y="3515892"/>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4"/>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5"/>
            <a:stretch>
              <a:fillRect/>
            </a:stretch>
          </p:blipFill>
          <p:spPr>
            <a:xfrm>
              <a:off x="768813" y="2287976"/>
              <a:ext cx="538810" cy="554814"/>
            </a:xfrm>
            <a:prstGeom prst="rect">
              <a:avLst/>
            </a:prstGeom>
          </p:spPr>
        </p:pic>
      </p:grpSp>
      <p:sp>
        <p:nvSpPr>
          <p:cNvPr id="15" name="TextBox 14">
            <a:extLst>
              <a:ext uri="{FF2B5EF4-FFF2-40B4-BE49-F238E27FC236}">
                <a16:creationId xmlns:a16="http://schemas.microsoft.com/office/drawing/2014/main" id="{478CFFA2-5DC0-0641-A4FC-09095DE1B02F}"/>
              </a:ext>
            </a:extLst>
          </p:cNvPr>
          <p:cNvSpPr txBox="1"/>
          <p:nvPr userDrawn="1"/>
        </p:nvSpPr>
        <p:spPr>
          <a:xfrm>
            <a:off x="3241307" y="1056805"/>
            <a:ext cx="5130959" cy="141577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Offering a holistic education to</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800" dirty="0">
                <a:solidFill>
                  <a:srgbClr val="3DB8CF"/>
                </a:solidFill>
                <a:latin typeface="Arial Black" panose="020B0A04020102020204" pitchFamily="34" charset="0"/>
              </a:rPr>
              <a:t>each and every child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000" dirty="0">
                <a:solidFill>
                  <a:schemeClr val="bg2">
                    <a:lumMod val="50000"/>
                  </a:schemeClr>
                </a:solidFill>
                <a:latin typeface="Arial Black" panose="020B0A04020102020204" pitchFamily="34" charset="0"/>
              </a:rPr>
              <a:t>in our state.</a:t>
            </a:r>
          </a:p>
          <a:p>
            <a:pPr algn="l"/>
            <a:endParaRPr lang="en-US" sz="1800" dirty="0">
              <a:solidFill>
                <a:srgbClr val="44883E"/>
              </a:solidFill>
            </a:endParaRPr>
          </a:p>
        </p:txBody>
      </p:sp>
    </p:spTree>
    <p:extLst>
      <p:ext uri="{BB962C8B-B14F-4D97-AF65-F5344CB8AC3E}">
        <p14:creationId xmlns:p14="http://schemas.microsoft.com/office/powerpoint/2010/main" val="2122103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cluding Slide #3">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9A2BD35-1C57-AC4F-9009-98E82D1603DB}"/>
              </a:ext>
            </a:extLst>
          </p:cNvPr>
          <p:cNvPicPr>
            <a:picLocks noChangeAspect="1"/>
          </p:cNvPicPr>
          <p:nvPr userDrawn="1"/>
        </p:nvPicPr>
        <p:blipFill>
          <a:blip r:embed="rId2"/>
          <a:stretch>
            <a:fillRect/>
          </a:stretch>
        </p:blipFill>
        <p:spPr>
          <a:xfrm>
            <a:off x="743129" y="5352784"/>
            <a:ext cx="1906209" cy="1044579"/>
          </a:xfrm>
          <a:prstGeom prst="rect">
            <a:avLst/>
          </a:prstGeom>
        </p:spPr>
      </p:pic>
      <p:grpSp>
        <p:nvGrpSpPr>
          <p:cNvPr id="2" name="Group 1">
            <a:extLst>
              <a:ext uri="{FF2B5EF4-FFF2-40B4-BE49-F238E27FC236}">
                <a16:creationId xmlns:a16="http://schemas.microsoft.com/office/drawing/2014/main" id="{517B9F69-B309-884D-9A4E-D6AD0142F244}"/>
              </a:ext>
            </a:extLst>
          </p:cNvPr>
          <p:cNvGrpSpPr/>
          <p:nvPr userDrawn="1"/>
        </p:nvGrpSpPr>
        <p:grpSpPr>
          <a:xfrm>
            <a:off x="679629" y="3327400"/>
            <a:ext cx="3513560" cy="1633692"/>
            <a:chOff x="708212" y="1084109"/>
            <a:chExt cx="3782370" cy="1758681"/>
          </a:xfrm>
        </p:grpSpPr>
        <p:sp>
          <p:nvSpPr>
            <p:cNvPr id="20" name="TextBox 19">
              <a:extLst>
                <a:ext uri="{FF2B5EF4-FFF2-40B4-BE49-F238E27FC236}">
                  <a16:creationId xmlns:a16="http://schemas.microsoft.com/office/drawing/2014/main" id="{8BA30DBF-0C8A-2D44-8A37-0A09AA9FD3AE}"/>
                </a:ext>
              </a:extLst>
            </p:cNvPr>
            <p:cNvSpPr txBox="1"/>
            <p:nvPr userDrawn="1"/>
          </p:nvSpPr>
          <p:spPr>
            <a:xfrm>
              <a:off x="708212" y="1084109"/>
              <a:ext cx="2887655" cy="477054"/>
            </a:xfrm>
            <a:prstGeom prst="rect">
              <a:avLst/>
            </a:prstGeom>
            <a:noFill/>
          </p:spPr>
          <p:txBody>
            <a:bodyPr wrap="square" rtlCol="0">
              <a:spAutoFit/>
            </a:bodyPr>
            <a:lstStyle/>
            <a:p>
              <a:pPr algn="l"/>
              <a:r>
                <a:rPr lang="en-US" sz="2500" b="1" i="0" dirty="0" err="1">
                  <a:solidFill>
                    <a:srgbClr val="44883E"/>
                  </a:solidFill>
                  <a:latin typeface="Arial" panose="020B0604020202020204" pitchFamily="34" charset="0"/>
                  <a:cs typeface="Arial" panose="020B0604020202020204" pitchFamily="34" charset="0"/>
                </a:rPr>
                <a:t>www.gadoe.org</a:t>
              </a:r>
              <a:endParaRPr lang="en-US" sz="2500" b="1" i="0" dirty="0">
                <a:solidFill>
                  <a:srgbClr val="44883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1FAD746F-1530-3646-B73F-8DBEAC23F7E9}"/>
                </a:ext>
              </a:extLst>
            </p:cNvPr>
            <p:cNvSpPr txBox="1"/>
            <p:nvPr userDrawn="1"/>
          </p:nvSpPr>
          <p:spPr>
            <a:xfrm>
              <a:off x="2294734" y="1727466"/>
              <a:ext cx="2195848" cy="381022"/>
            </a:xfrm>
            <a:prstGeom prst="rect">
              <a:avLst/>
            </a:prstGeom>
            <a:noFill/>
          </p:spPr>
          <p:txBody>
            <a:bodyPr wrap="square" rtlCol="0">
              <a:spAutoFit/>
            </a:bodyPr>
            <a:lstStyle/>
            <a:p>
              <a:pPr algn="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97F6BA5-55B7-1745-B77D-059B90621DA6}"/>
                </a:ext>
              </a:extLst>
            </p:cNvPr>
            <p:cNvSpPr txBox="1"/>
            <p:nvPr userDrawn="1"/>
          </p:nvSpPr>
          <p:spPr>
            <a:xfrm>
              <a:off x="956939" y="2354493"/>
              <a:ext cx="3533643" cy="381022"/>
            </a:xfrm>
            <a:prstGeom prst="rect">
              <a:avLst/>
            </a:prstGeom>
            <a:noFill/>
          </p:spPr>
          <p:txBody>
            <a:bodyPr wrap="square" rtlCol="0">
              <a:spAutoFit/>
            </a:bodyPr>
            <a:lstStyle/>
            <a:p>
              <a:pPr algn="r"/>
              <a:r>
                <a:rPr lang="en-US" sz="1700" dirty="0" err="1">
                  <a:solidFill>
                    <a:srgbClr val="44883E"/>
                  </a:solidFill>
                  <a:latin typeface="Arial" panose="020B0604020202020204" pitchFamily="34" charset="0"/>
                  <a:cs typeface="Arial" panose="020B0604020202020204" pitchFamily="34" charset="0"/>
                </a:rPr>
                <a:t>youtube.com</a:t>
              </a:r>
              <a:r>
                <a:rPr lang="en-US" sz="1700" dirty="0">
                  <a:solidFill>
                    <a:srgbClr val="44883E"/>
                  </a:solidFill>
                  <a:latin typeface="Arial" panose="020B0604020202020204" pitchFamily="34" charset="0"/>
                  <a:cs typeface="Arial" panose="020B0604020202020204" pitchFamily="34" charset="0"/>
                </a:rPr>
                <a:t>/</a:t>
              </a:r>
              <a:r>
                <a:rPr lang="en-US" sz="1700" dirty="0" err="1">
                  <a:solidFill>
                    <a:srgbClr val="44883E"/>
                  </a:solidFill>
                  <a:latin typeface="Arial" panose="020B0604020202020204" pitchFamily="34" charset="0"/>
                  <a:cs typeface="Arial" panose="020B0604020202020204" pitchFamily="34" charset="0"/>
                </a:rPr>
                <a:t>georgiadeptofed</a:t>
              </a:r>
              <a:endParaRPr lang="en-US" sz="1700" dirty="0">
                <a:solidFill>
                  <a:srgbClr val="44883E"/>
                </a:solidFill>
                <a:latin typeface="Arial" panose="020B0604020202020204" pitchFamily="34" charset="0"/>
                <a:cs typeface="Arial" panose="020B0604020202020204" pitchFamily="34" charset="0"/>
              </a:endParaRPr>
            </a:p>
          </p:txBody>
        </p:sp>
        <p:pic>
          <p:nvPicPr>
            <p:cNvPr id="23" name="Picture 22">
              <a:extLst>
                <a:ext uri="{FF2B5EF4-FFF2-40B4-BE49-F238E27FC236}">
                  <a16:creationId xmlns:a16="http://schemas.microsoft.com/office/drawing/2014/main" id="{273ACDC7-5966-444E-9D1D-9FFD72227974}"/>
                </a:ext>
              </a:extLst>
            </p:cNvPr>
            <p:cNvPicPr>
              <a:picLocks noChangeAspect="1"/>
            </p:cNvPicPr>
            <p:nvPr userDrawn="1"/>
          </p:nvPicPr>
          <p:blipFill>
            <a:blip r:embed="rId3"/>
            <a:stretch>
              <a:fillRect/>
            </a:stretch>
          </p:blipFill>
          <p:spPr>
            <a:xfrm>
              <a:off x="771105" y="1649807"/>
              <a:ext cx="1648437" cy="576153"/>
            </a:xfrm>
            <a:prstGeom prst="rect">
              <a:avLst/>
            </a:prstGeom>
          </p:spPr>
        </p:pic>
        <p:pic>
          <p:nvPicPr>
            <p:cNvPr id="24" name="Picture 23">
              <a:extLst>
                <a:ext uri="{FF2B5EF4-FFF2-40B4-BE49-F238E27FC236}">
                  <a16:creationId xmlns:a16="http://schemas.microsoft.com/office/drawing/2014/main" id="{5FBD2396-6528-9F48-94FE-1633047449B6}"/>
                </a:ext>
              </a:extLst>
            </p:cNvPr>
            <p:cNvPicPr>
              <a:picLocks noChangeAspect="1"/>
            </p:cNvPicPr>
            <p:nvPr userDrawn="1"/>
          </p:nvPicPr>
          <p:blipFill>
            <a:blip r:embed="rId4"/>
            <a:stretch>
              <a:fillRect/>
            </a:stretch>
          </p:blipFill>
          <p:spPr>
            <a:xfrm>
              <a:off x="768813" y="2287976"/>
              <a:ext cx="538810" cy="554814"/>
            </a:xfrm>
            <a:prstGeom prst="rect">
              <a:avLst/>
            </a:prstGeom>
          </p:spPr>
        </p:pic>
      </p:grpSp>
      <p:sp>
        <p:nvSpPr>
          <p:cNvPr id="11" name="TextBox 10">
            <a:extLst>
              <a:ext uri="{FF2B5EF4-FFF2-40B4-BE49-F238E27FC236}">
                <a16:creationId xmlns:a16="http://schemas.microsoft.com/office/drawing/2014/main" id="{635847DE-6313-664A-86A5-1E114CC90FF8}"/>
              </a:ext>
            </a:extLst>
          </p:cNvPr>
          <p:cNvSpPr txBox="1"/>
          <p:nvPr userDrawn="1"/>
        </p:nvSpPr>
        <p:spPr>
          <a:xfrm>
            <a:off x="633447" y="800985"/>
            <a:ext cx="6233879" cy="16927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chemeClr val="bg2">
                    <a:lumMod val="50000"/>
                  </a:schemeClr>
                </a:solidFill>
                <a:latin typeface="Arial Black" panose="020B0A04020102020204" pitchFamily="34" charset="0"/>
              </a:rPr>
              <a:t>Preparing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7200" dirty="0">
                <a:solidFill>
                  <a:srgbClr val="3DB8CF"/>
                </a:solidFill>
                <a:latin typeface="Arial Black" panose="020B0A04020102020204" pitchFamily="34" charset="0"/>
              </a:rPr>
              <a:t>for life</a:t>
            </a:r>
            <a:r>
              <a:rPr lang="en-US" sz="4400" dirty="0">
                <a:solidFill>
                  <a:srgbClr val="3DB8CF"/>
                </a:solidFill>
                <a:latin typeface="Arial Black" panose="020B0A04020102020204" pitchFamily="34" charset="0"/>
              </a:rPr>
              <a:t>.</a:t>
            </a:r>
            <a:endParaRPr lang="en-US" sz="7200" dirty="0">
              <a:solidFill>
                <a:srgbClr val="3DB8CF"/>
              </a:solidFill>
              <a:latin typeface="Arial Black" panose="020B0A04020102020204" pitchFamily="34" charset="0"/>
            </a:endParaRPr>
          </a:p>
        </p:txBody>
      </p:sp>
      <p:pic>
        <p:nvPicPr>
          <p:cNvPr id="12" name="Picture 11">
            <a:extLst>
              <a:ext uri="{FF2B5EF4-FFF2-40B4-BE49-F238E27FC236}">
                <a16:creationId xmlns:a16="http://schemas.microsoft.com/office/drawing/2014/main" id="{96C1CAB2-25CA-0B41-9D45-E0DE935F9D5E}"/>
              </a:ext>
            </a:extLst>
          </p:cNvPr>
          <p:cNvPicPr>
            <a:picLocks noChangeAspect="1"/>
          </p:cNvPicPr>
          <p:nvPr userDrawn="1"/>
        </p:nvPicPr>
        <p:blipFill rotWithShape="1">
          <a:blip r:embed="rId5"/>
          <a:srcRect t="288" r="637" b="2344"/>
          <a:stretch/>
        </p:blipFill>
        <p:spPr>
          <a:xfrm>
            <a:off x="5458771" y="342900"/>
            <a:ext cx="3546891" cy="6515100"/>
          </a:xfrm>
          <a:prstGeom prst="rect">
            <a:avLst/>
          </a:prstGeom>
        </p:spPr>
      </p:pic>
    </p:spTree>
    <p:extLst>
      <p:ext uri="{BB962C8B-B14F-4D97-AF65-F5344CB8AC3E}">
        <p14:creationId xmlns:p14="http://schemas.microsoft.com/office/powerpoint/2010/main" val="303926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8B92D29-0F11-4748-A4C9-E342B9745CDE}"/>
              </a:ext>
            </a:extLst>
          </p:cNvPr>
          <p:cNvPicPr>
            <a:picLocks noChangeAspect="1"/>
          </p:cNvPicPr>
          <p:nvPr userDrawn="1"/>
        </p:nvPicPr>
        <p:blipFill>
          <a:blip r:embed="rId2"/>
          <a:stretch>
            <a:fillRect/>
          </a:stretch>
        </p:blipFill>
        <p:spPr>
          <a:xfrm>
            <a:off x="7701217" y="6023260"/>
            <a:ext cx="1114124" cy="610526"/>
          </a:xfrm>
          <a:prstGeom prst="rect">
            <a:avLst/>
          </a:prstGeom>
        </p:spPr>
      </p:pic>
      <p:sp>
        <p:nvSpPr>
          <p:cNvPr id="2" name="Title 1"/>
          <p:cNvSpPr>
            <a:spLocks noGrp="1"/>
          </p:cNvSpPr>
          <p:nvPr>
            <p:ph type="title"/>
          </p:nvPr>
        </p:nvSpPr>
        <p:spPr>
          <a:xfrm>
            <a:off x="895350" y="365126"/>
            <a:ext cx="7886700" cy="1325563"/>
          </a:xfrm>
        </p:spPr>
        <p:txBody>
          <a:bodyPr anchor="ctr"/>
          <a:lstStyle/>
          <a:p>
            <a:r>
              <a:rPr lang="en-US" dirty="0"/>
              <a:t>Click to edit Master title style</a:t>
            </a:r>
          </a:p>
        </p:txBody>
      </p:sp>
      <p:sp>
        <p:nvSpPr>
          <p:cNvPr id="3" name="Content Placeholder 2"/>
          <p:cNvSpPr>
            <a:spLocks noGrp="1"/>
          </p:cNvSpPr>
          <p:nvPr>
            <p:ph idx="1"/>
          </p:nvPr>
        </p:nvSpPr>
        <p:spPr>
          <a:xfrm>
            <a:off x="895350" y="1825625"/>
            <a:ext cx="7886700" cy="4197635"/>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7" name="Picture 16">
            <a:extLst>
              <a:ext uri="{FF2B5EF4-FFF2-40B4-BE49-F238E27FC236}">
                <a16:creationId xmlns:a16="http://schemas.microsoft.com/office/drawing/2014/main" id="{A3990FAA-95D0-BE45-A3B2-F6460B630856}"/>
              </a:ext>
            </a:extLst>
          </p:cNvPr>
          <p:cNvPicPr>
            <a:picLocks noChangeAspect="1"/>
          </p:cNvPicPr>
          <p:nvPr userDrawn="1"/>
        </p:nvPicPr>
        <p:blipFill rotWithShape="1">
          <a:blip r:embed="rId3"/>
          <a:srcRect r="4456"/>
          <a:stretch/>
        </p:blipFill>
        <p:spPr>
          <a:xfrm>
            <a:off x="0" y="0"/>
            <a:ext cx="667638" cy="6858000"/>
          </a:xfrm>
          <a:prstGeom prst="rect">
            <a:avLst/>
          </a:prstGeom>
        </p:spPr>
      </p:pic>
      <p:grpSp>
        <p:nvGrpSpPr>
          <p:cNvPr id="19" name="Group 18">
            <a:extLst>
              <a:ext uri="{FF2B5EF4-FFF2-40B4-BE49-F238E27FC236}">
                <a16:creationId xmlns:a16="http://schemas.microsoft.com/office/drawing/2014/main" id="{3978C74F-486B-0649-93C4-CAF799583E33}"/>
              </a:ext>
            </a:extLst>
          </p:cNvPr>
          <p:cNvGrpSpPr/>
          <p:nvPr userDrawn="1"/>
        </p:nvGrpSpPr>
        <p:grpSpPr>
          <a:xfrm>
            <a:off x="667638" y="6306081"/>
            <a:ext cx="6691278" cy="53219"/>
            <a:chOff x="667641" y="6313581"/>
            <a:chExt cx="7276741" cy="45719"/>
          </a:xfrm>
        </p:grpSpPr>
        <p:sp>
          <p:nvSpPr>
            <p:cNvPr id="20" name="Rectangle 19">
              <a:extLst>
                <a:ext uri="{FF2B5EF4-FFF2-40B4-BE49-F238E27FC236}">
                  <a16:creationId xmlns:a16="http://schemas.microsoft.com/office/drawing/2014/main" id="{18998B70-64A0-5E47-BA49-654F40DE1B65}"/>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C5F8581-88AA-D645-8205-5AFB08877723}"/>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E8926B3-5527-A244-8BA7-82E981BCAF0A}"/>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5AED92-698B-1545-9829-07F16197F5FA}"/>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16F9DF7F-73DC-9F45-87C0-008434323A44}"/>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209274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24F57B-988E-DF48-95CC-12162DB82D17}"/>
              </a:ext>
            </a:extLst>
          </p:cNvPr>
          <p:cNvPicPr>
            <a:picLocks noChangeAspect="1"/>
          </p:cNvPicPr>
          <p:nvPr userDrawn="1"/>
        </p:nvPicPr>
        <p:blipFill rotWithShape="1">
          <a:blip r:embed="rId2"/>
          <a:srcRect b="5868"/>
          <a:stretch/>
        </p:blipFill>
        <p:spPr>
          <a:xfrm>
            <a:off x="-682" y="159339"/>
            <a:ext cx="2633046" cy="614674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5706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6EF8B3-6F3D-9646-BE7C-BAE01D591EE2}"/>
              </a:ext>
            </a:extLst>
          </p:cNvPr>
          <p:cNvPicPr>
            <a:picLocks noChangeAspect="1"/>
          </p:cNvPicPr>
          <p:nvPr userDrawn="1"/>
        </p:nvPicPr>
        <p:blipFill rotWithShape="1">
          <a:blip r:embed="rId2"/>
          <a:srcRect l="10731"/>
          <a:stretch/>
        </p:blipFill>
        <p:spPr>
          <a:xfrm>
            <a:off x="0" y="1251061"/>
            <a:ext cx="2880897" cy="529261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2228534"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2228534"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A1143413-3208-B848-8E62-DD6AED7FE731}"/>
              </a:ext>
            </a:extLst>
          </p:cNvPr>
          <p:cNvSpPr txBox="1"/>
          <p:nvPr userDrawn="1"/>
        </p:nvSpPr>
        <p:spPr>
          <a:xfrm>
            <a:off x="62460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139854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5977ABD-0DF5-F147-AD3B-BCC6D27BB3C7}"/>
              </a:ext>
            </a:extLst>
          </p:cNvPr>
          <p:cNvPicPr>
            <a:picLocks noChangeAspect="1"/>
          </p:cNvPicPr>
          <p:nvPr userDrawn="1"/>
        </p:nvPicPr>
        <p:blipFill rotWithShape="1">
          <a:blip r:embed="rId2"/>
          <a:srcRect r="12629"/>
          <a:stretch/>
        </p:blipFill>
        <p:spPr>
          <a:xfrm>
            <a:off x="6787364" y="1399531"/>
            <a:ext cx="2356636" cy="5055990"/>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543778"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543778"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977072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4">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9970F26-56FE-6A4E-9A8A-0363CCFBCD77}"/>
              </a:ext>
            </a:extLst>
          </p:cNvPr>
          <p:cNvPicPr>
            <a:picLocks noChangeAspect="1"/>
          </p:cNvPicPr>
          <p:nvPr userDrawn="1"/>
        </p:nvPicPr>
        <p:blipFill rotWithShape="1">
          <a:blip r:embed="rId2"/>
          <a:srcRect r="20961"/>
          <a:stretch/>
        </p:blipFill>
        <p:spPr>
          <a:xfrm>
            <a:off x="5956300" y="1236379"/>
            <a:ext cx="3187701" cy="5092561"/>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344316" y="726832"/>
            <a:ext cx="6119984" cy="1987336"/>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344316" y="2841946"/>
            <a:ext cx="6119984" cy="1887372"/>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316606"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1828114"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E349129-BD40-B545-8AF5-31B3765D9801}"/>
              </a:ext>
            </a:extLst>
          </p:cNvPr>
          <p:cNvSpPr txBox="1"/>
          <p:nvPr userDrawn="1"/>
        </p:nvSpPr>
        <p:spPr>
          <a:xfrm>
            <a:off x="1732284" y="6354188"/>
            <a:ext cx="8555100" cy="261610"/>
          </a:xfrm>
          <a:prstGeom prst="rect">
            <a:avLst/>
          </a:prstGeom>
          <a:noFill/>
        </p:spPr>
        <p:txBody>
          <a:bodyPr wrap="square" rtlCol="0">
            <a:spAutoFit/>
          </a:bodyPr>
          <a:lstStyle/>
          <a:p>
            <a:r>
              <a:rPr lang="en-US" sz="1050" dirty="0">
                <a:solidFill>
                  <a:srgbClr val="3DB8CF"/>
                </a:solidFill>
                <a:latin typeface="Arial Black" panose="020B0A04020102020204" pitchFamily="34" charset="0"/>
              </a:rPr>
              <a:t>Educating Georgia's Future </a:t>
            </a:r>
            <a:r>
              <a:rPr lang="en-US" sz="1100" b="1" i="1" dirty="0">
                <a:solidFill>
                  <a:schemeClr val="bg2">
                    <a:lumMod val="50000"/>
                  </a:schemeClr>
                </a:solidFill>
              </a:rPr>
              <a:t>by graduating students who are ready to learn, ready to live, and ready to lead.</a:t>
            </a:r>
          </a:p>
        </p:txBody>
      </p:sp>
    </p:spTree>
    <p:extLst>
      <p:ext uri="{BB962C8B-B14F-4D97-AF65-F5344CB8AC3E}">
        <p14:creationId xmlns:p14="http://schemas.microsoft.com/office/powerpoint/2010/main" val="1654560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5">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12C5B11-206E-A94B-9F51-FB5C3DAE1C3B}"/>
              </a:ext>
            </a:extLst>
          </p:cNvPr>
          <p:cNvPicPr>
            <a:picLocks noChangeAspect="1"/>
          </p:cNvPicPr>
          <p:nvPr userDrawn="1"/>
        </p:nvPicPr>
        <p:blipFill rotWithShape="1">
          <a:blip r:embed="rId2"/>
          <a:srcRect l="634" b="13764"/>
          <a:stretch/>
        </p:blipFill>
        <p:spPr>
          <a:xfrm>
            <a:off x="213993" y="2537127"/>
            <a:ext cx="4472307" cy="3776454"/>
          </a:xfrm>
          <a:prstGeom prst="rect">
            <a:avLst/>
          </a:prstGeom>
        </p:spPr>
      </p:pic>
      <p:sp>
        <p:nvSpPr>
          <p:cNvPr id="8" name="Title 1">
            <a:extLst>
              <a:ext uri="{FF2B5EF4-FFF2-40B4-BE49-F238E27FC236}">
                <a16:creationId xmlns:a16="http://schemas.microsoft.com/office/drawing/2014/main" id="{AA38BD43-9EF6-9C44-88A5-EC83FE777A5B}"/>
              </a:ext>
            </a:extLst>
          </p:cNvPr>
          <p:cNvSpPr>
            <a:spLocks noGrp="1"/>
          </p:cNvSpPr>
          <p:nvPr>
            <p:ph type="title"/>
          </p:nvPr>
        </p:nvSpPr>
        <p:spPr>
          <a:xfrm>
            <a:off x="1300111" y="0"/>
            <a:ext cx="6543778" cy="1778000"/>
          </a:xfrm>
        </p:spPr>
        <p:txBody>
          <a:bodyPr anchor="b">
            <a:normAutofit/>
          </a:bodyPr>
          <a:lstStyle>
            <a:lvl1pPr algn="ctr">
              <a:defRPr sz="3600">
                <a:solidFill>
                  <a:srgbClr val="44883E"/>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9">
            <a:extLst>
              <a:ext uri="{FF2B5EF4-FFF2-40B4-BE49-F238E27FC236}">
                <a16:creationId xmlns:a16="http://schemas.microsoft.com/office/drawing/2014/main" id="{24248480-3C36-FA4E-B4B3-A757688E9687}"/>
              </a:ext>
            </a:extLst>
          </p:cNvPr>
          <p:cNvSpPr>
            <a:spLocks noGrp="1"/>
          </p:cNvSpPr>
          <p:nvPr>
            <p:ph type="body" sz="quarter" idx="13" hasCustomPrompt="1"/>
          </p:nvPr>
        </p:nvSpPr>
        <p:spPr>
          <a:xfrm>
            <a:off x="1300111" y="1884545"/>
            <a:ext cx="6543778" cy="1300617"/>
          </a:xfrm>
        </p:spPr>
        <p:txBody>
          <a:bodyPr>
            <a:normAutofit/>
          </a:bodyPr>
          <a:lstStyle>
            <a:lvl1pPr marL="0" indent="0" algn="ctr">
              <a:buNone/>
              <a:defRPr sz="2800" b="1">
                <a:solidFill>
                  <a:schemeClr val="bg1">
                    <a:lumMod val="50000"/>
                  </a:schemeClr>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a:t>
            </a:r>
          </a:p>
        </p:txBody>
      </p:sp>
      <p:pic>
        <p:nvPicPr>
          <p:cNvPr id="17" name="Picture 16">
            <a:extLst>
              <a:ext uri="{FF2B5EF4-FFF2-40B4-BE49-F238E27FC236}">
                <a16:creationId xmlns:a16="http://schemas.microsoft.com/office/drawing/2014/main" id="{F382055D-B3C4-A94C-BD21-36B1B585D125}"/>
              </a:ext>
            </a:extLst>
          </p:cNvPr>
          <p:cNvPicPr>
            <a:picLocks noChangeAspect="1"/>
          </p:cNvPicPr>
          <p:nvPr userDrawn="1"/>
        </p:nvPicPr>
        <p:blipFill>
          <a:blip r:embed="rId3"/>
          <a:stretch>
            <a:fillRect/>
          </a:stretch>
        </p:blipFill>
        <p:spPr>
          <a:xfrm>
            <a:off x="7468554" y="5919343"/>
            <a:ext cx="1303757" cy="714443"/>
          </a:xfrm>
          <a:prstGeom prst="rect">
            <a:avLst/>
          </a:prstGeom>
        </p:spPr>
      </p:pic>
      <p:grpSp>
        <p:nvGrpSpPr>
          <p:cNvPr id="18" name="Group 17">
            <a:extLst>
              <a:ext uri="{FF2B5EF4-FFF2-40B4-BE49-F238E27FC236}">
                <a16:creationId xmlns:a16="http://schemas.microsoft.com/office/drawing/2014/main" id="{4825A828-5FDB-244F-84D5-F4560E19A62F}"/>
              </a:ext>
            </a:extLst>
          </p:cNvPr>
          <p:cNvGrpSpPr/>
          <p:nvPr userDrawn="1"/>
        </p:nvGrpSpPr>
        <p:grpSpPr>
          <a:xfrm>
            <a:off x="0" y="6306081"/>
            <a:ext cx="7315886" cy="45719"/>
            <a:chOff x="667641" y="6313581"/>
            <a:chExt cx="7276741" cy="45719"/>
          </a:xfrm>
        </p:grpSpPr>
        <p:sp>
          <p:nvSpPr>
            <p:cNvPr id="19" name="Rectangle 18">
              <a:extLst>
                <a:ext uri="{FF2B5EF4-FFF2-40B4-BE49-F238E27FC236}">
                  <a16:creationId xmlns:a16="http://schemas.microsoft.com/office/drawing/2014/main" id="{D63FE4EB-AE1E-0C4C-8B1B-853CCEABDEBA}"/>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F13653-ADA5-D845-8C68-31ACE86D0C82}"/>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2638505-5E3C-454A-9E3D-BC0FEF5A0562}"/>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8B835C8-34FA-BE4D-B35F-1F02DBDC4DF2}"/>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7AEF3D64-B4A9-F448-94C2-B2BAD28044CD}"/>
              </a:ext>
            </a:extLst>
          </p:cNvPr>
          <p:cNvSpPr txBox="1"/>
          <p:nvPr userDrawn="1"/>
        </p:nvSpPr>
        <p:spPr>
          <a:xfrm>
            <a:off x="435189" y="6380315"/>
            <a:ext cx="6243902" cy="307777"/>
          </a:xfrm>
          <a:prstGeom prst="rect">
            <a:avLst/>
          </a:prstGeom>
          <a:noFill/>
        </p:spPr>
        <p:txBody>
          <a:bodyPr wrap="square" rtlCol="0">
            <a:spAutoFit/>
          </a:bodyPr>
          <a:lstStyle/>
          <a:p>
            <a:r>
              <a:rPr lang="en-US" sz="1400" b="1" i="1" dirty="0">
                <a:solidFill>
                  <a:schemeClr val="bg2">
                    <a:lumMod val="50000"/>
                  </a:schemeClr>
                </a:solidFill>
              </a:rPr>
              <a:t>Offering a holistic education to </a:t>
            </a:r>
            <a:r>
              <a:rPr lang="en-US" sz="1400" dirty="0">
                <a:solidFill>
                  <a:srgbClr val="3DB8CF"/>
                </a:solidFill>
                <a:latin typeface="Arial Black" panose="020B0A04020102020204" pitchFamily="34" charset="0"/>
              </a:rPr>
              <a:t>each and every child </a:t>
            </a:r>
            <a:r>
              <a:rPr lang="en-US" sz="1400" b="1" i="1" dirty="0">
                <a:solidFill>
                  <a:schemeClr val="bg2">
                    <a:lumMod val="50000"/>
                  </a:schemeClr>
                </a:solidFill>
              </a:rPr>
              <a:t>in our state.</a:t>
            </a:r>
          </a:p>
        </p:txBody>
      </p:sp>
    </p:spTree>
    <p:extLst>
      <p:ext uri="{BB962C8B-B14F-4D97-AF65-F5344CB8AC3E}">
        <p14:creationId xmlns:p14="http://schemas.microsoft.com/office/powerpoint/2010/main" val="3257262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lai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sp>
        <p:nvSpPr>
          <p:cNvPr id="18" name="Title 1">
            <a:extLst>
              <a:ext uri="{FF2B5EF4-FFF2-40B4-BE49-F238E27FC236}">
                <a16:creationId xmlns:a16="http://schemas.microsoft.com/office/drawing/2014/main" id="{21B681EA-F2F5-EC42-A472-2D4F4B1AD9B7}"/>
              </a:ext>
            </a:extLst>
          </p:cNvPr>
          <p:cNvSpPr>
            <a:spLocks noGrp="1"/>
          </p:cNvSpPr>
          <p:nvPr>
            <p:ph type="ctrTitle"/>
          </p:nvPr>
        </p:nvSpPr>
        <p:spPr>
          <a:xfrm>
            <a:off x="901467" y="1122363"/>
            <a:ext cx="7913874" cy="2387600"/>
          </a:xfrm>
        </p:spPr>
        <p:txBody>
          <a:bodyPr anchor="b">
            <a:normAutofit/>
          </a:bodyPr>
          <a:lstStyle>
            <a:lvl1pPr algn="ctr">
              <a:defRPr sz="3600"/>
            </a:lvl1pPr>
          </a:lstStyle>
          <a:p>
            <a:r>
              <a:rPr lang="en-US" dirty="0"/>
              <a:t>Click to edit Master title style</a:t>
            </a:r>
          </a:p>
        </p:txBody>
      </p:sp>
      <p:sp>
        <p:nvSpPr>
          <p:cNvPr id="19" name="Subtitle 2">
            <a:extLst>
              <a:ext uri="{FF2B5EF4-FFF2-40B4-BE49-F238E27FC236}">
                <a16:creationId xmlns:a16="http://schemas.microsoft.com/office/drawing/2014/main" id="{71120813-8E8A-2846-88BB-0D7E94451AE5}"/>
              </a:ext>
            </a:extLst>
          </p:cNvPr>
          <p:cNvSpPr>
            <a:spLocks noGrp="1"/>
          </p:cNvSpPr>
          <p:nvPr>
            <p:ph type="subTitle" idx="1" hasCustomPrompt="1"/>
          </p:nvPr>
        </p:nvSpPr>
        <p:spPr>
          <a:xfrm>
            <a:off x="901467" y="3602037"/>
            <a:ext cx="7913874" cy="1826077"/>
          </a:xfrm>
        </p:spPr>
        <p:txBody>
          <a:bodyPr>
            <a:normAutofit/>
          </a:bodyPr>
          <a:lstStyle>
            <a:lvl1pPr marL="0" indent="0" algn="ctr">
              <a:buNone/>
              <a:defRPr sz="2800" b="1">
                <a:solidFill>
                  <a:schemeClr val="bg2">
                    <a:lumMod val="50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9881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F381B7D-7BB0-1C43-99EF-977C439C1EB3}"/>
              </a:ext>
            </a:extLst>
          </p:cNvPr>
          <p:cNvPicPr>
            <a:picLocks noChangeAspect="1"/>
          </p:cNvPicPr>
          <p:nvPr userDrawn="1"/>
        </p:nvPicPr>
        <p:blipFill rotWithShape="1">
          <a:blip r:embed="rId2"/>
          <a:srcRect r="4456"/>
          <a:stretch/>
        </p:blipFill>
        <p:spPr>
          <a:xfrm>
            <a:off x="0" y="0"/>
            <a:ext cx="667638" cy="6858000"/>
          </a:xfrm>
          <a:prstGeom prst="rect">
            <a:avLst/>
          </a:prstGeom>
        </p:spPr>
      </p:pic>
      <p:pic>
        <p:nvPicPr>
          <p:cNvPr id="20" name="Picture 19">
            <a:extLst>
              <a:ext uri="{FF2B5EF4-FFF2-40B4-BE49-F238E27FC236}">
                <a16:creationId xmlns:a16="http://schemas.microsoft.com/office/drawing/2014/main" id="{B15DE0A7-3C94-754A-A558-C07D050348F2}"/>
              </a:ext>
            </a:extLst>
          </p:cNvPr>
          <p:cNvPicPr>
            <a:picLocks noChangeAspect="1"/>
          </p:cNvPicPr>
          <p:nvPr userDrawn="1"/>
        </p:nvPicPr>
        <p:blipFill>
          <a:blip r:embed="rId3"/>
          <a:stretch>
            <a:fillRect/>
          </a:stretch>
        </p:blipFill>
        <p:spPr>
          <a:xfrm>
            <a:off x="7511584" y="5919343"/>
            <a:ext cx="1303757" cy="714443"/>
          </a:xfrm>
          <a:prstGeom prst="rect">
            <a:avLst/>
          </a:prstGeom>
        </p:spPr>
      </p:pic>
      <p:grpSp>
        <p:nvGrpSpPr>
          <p:cNvPr id="21" name="Group 20">
            <a:extLst>
              <a:ext uri="{FF2B5EF4-FFF2-40B4-BE49-F238E27FC236}">
                <a16:creationId xmlns:a16="http://schemas.microsoft.com/office/drawing/2014/main" id="{6159FD8B-DA12-E54A-BD8E-BC52C8B51FC3}"/>
              </a:ext>
            </a:extLst>
          </p:cNvPr>
          <p:cNvGrpSpPr/>
          <p:nvPr userDrawn="1"/>
        </p:nvGrpSpPr>
        <p:grpSpPr>
          <a:xfrm>
            <a:off x="667638" y="6306081"/>
            <a:ext cx="6691278" cy="53219"/>
            <a:chOff x="667641" y="6313581"/>
            <a:chExt cx="7276741" cy="45719"/>
          </a:xfrm>
        </p:grpSpPr>
        <p:sp>
          <p:nvSpPr>
            <p:cNvPr id="22" name="Rectangle 21">
              <a:extLst>
                <a:ext uri="{FF2B5EF4-FFF2-40B4-BE49-F238E27FC236}">
                  <a16:creationId xmlns:a16="http://schemas.microsoft.com/office/drawing/2014/main" id="{6CBDED09-A0A2-FC44-B487-ECAA83EE6387}"/>
                </a:ext>
              </a:extLst>
            </p:cNvPr>
            <p:cNvSpPr/>
            <p:nvPr userDrawn="1"/>
          </p:nvSpPr>
          <p:spPr>
            <a:xfrm flipV="1">
              <a:off x="667641" y="6313581"/>
              <a:ext cx="3326484" cy="45719"/>
            </a:xfrm>
            <a:prstGeom prst="rect">
              <a:avLst/>
            </a:prstGeom>
            <a:solidFill>
              <a:srgbClr val="006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6DEAB3-2BC9-3741-A7AA-C0F6B71970EA}"/>
                </a:ext>
              </a:extLst>
            </p:cNvPr>
            <p:cNvSpPr/>
            <p:nvPr userDrawn="1"/>
          </p:nvSpPr>
          <p:spPr>
            <a:xfrm flipV="1">
              <a:off x="3994122" y="6313582"/>
              <a:ext cx="1899841" cy="45716"/>
            </a:xfrm>
            <a:prstGeom prst="rect">
              <a:avLst/>
            </a:prstGeom>
            <a:solidFill>
              <a:srgbClr val="007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BDC810D-2656-A647-B3C3-4D97FA7B5065}"/>
                </a:ext>
              </a:extLst>
            </p:cNvPr>
            <p:cNvSpPr/>
            <p:nvPr userDrawn="1"/>
          </p:nvSpPr>
          <p:spPr>
            <a:xfrm flipV="1">
              <a:off x="5893963" y="6313582"/>
              <a:ext cx="1211336" cy="45716"/>
            </a:xfrm>
            <a:prstGeom prst="rect">
              <a:avLst/>
            </a:prstGeom>
            <a:solidFill>
              <a:srgbClr val="00A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7035FB4-D83C-974F-9212-F7662A073634}"/>
                </a:ext>
              </a:extLst>
            </p:cNvPr>
            <p:cNvSpPr/>
            <p:nvPr userDrawn="1"/>
          </p:nvSpPr>
          <p:spPr>
            <a:xfrm flipV="1">
              <a:off x="7105297" y="6313583"/>
              <a:ext cx="839085" cy="45716"/>
            </a:xfrm>
            <a:prstGeom prst="rect">
              <a:avLst/>
            </a:prstGeom>
            <a:solidFill>
              <a:srgbClr val="118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DA3722A-6D40-1241-BC75-3DC8893F50CF}"/>
              </a:ext>
            </a:extLst>
          </p:cNvPr>
          <p:cNvSpPr txBox="1"/>
          <p:nvPr userDrawn="1"/>
        </p:nvSpPr>
        <p:spPr>
          <a:xfrm>
            <a:off x="667638" y="6399856"/>
            <a:ext cx="861017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1" dirty="0">
                <a:solidFill>
                  <a:schemeClr val="bg2">
                    <a:lumMod val="50000"/>
                  </a:schemeClr>
                </a:solidFill>
              </a:rPr>
              <a:t>Richard Woods, Georgia’s School Superintendent</a:t>
            </a:r>
            <a:r>
              <a:rPr lang="en-US" sz="1100" b="1" dirty="0">
                <a:solidFill>
                  <a:schemeClr val="bg2">
                    <a:lumMod val="50000"/>
                  </a:schemeClr>
                </a:solidFill>
              </a:rPr>
              <a:t> </a:t>
            </a:r>
            <a:r>
              <a:rPr lang="en-US" sz="1100" b="1" dirty="0">
                <a:solidFill>
                  <a:srgbClr val="1186CA"/>
                </a:solidFill>
              </a:rPr>
              <a:t>|</a:t>
            </a:r>
            <a:r>
              <a:rPr lang="en-US" sz="1100" b="1" dirty="0">
                <a:solidFill>
                  <a:schemeClr val="bg2">
                    <a:lumMod val="50000"/>
                  </a:schemeClr>
                </a:solidFill>
              </a:rPr>
              <a:t> Georgia Department of Education </a:t>
            </a:r>
            <a:r>
              <a:rPr lang="en-US" sz="1100" b="1" dirty="0">
                <a:solidFill>
                  <a:srgbClr val="1186CA"/>
                </a:solidFill>
              </a:rPr>
              <a:t>|</a:t>
            </a:r>
            <a:r>
              <a:rPr lang="en-US" sz="1100" b="1" dirty="0">
                <a:solidFill>
                  <a:schemeClr val="bg2">
                    <a:lumMod val="50000"/>
                  </a:schemeClr>
                </a:solidFill>
              </a:rPr>
              <a:t> </a:t>
            </a:r>
            <a:r>
              <a:rPr lang="en-US" sz="1100" b="1" i="1" dirty="0">
                <a:solidFill>
                  <a:schemeClr val="bg2">
                    <a:lumMod val="50000"/>
                  </a:schemeClr>
                </a:solidFill>
              </a:rPr>
              <a:t>Educating Georgia’s Future </a:t>
            </a:r>
          </a:p>
          <a:p>
            <a:pPr algn="l"/>
            <a:endParaRPr lang="en-US" sz="1100" dirty="0"/>
          </a:p>
        </p:txBody>
      </p:sp>
    </p:spTree>
    <p:extLst>
      <p:ext uri="{BB962C8B-B14F-4D97-AF65-F5344CB8AC3E}">
        <p14:creationId xmlns:p14="http://schemas.microsoft.com/office/powerpoint/2010/main" val="3777220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9/8/2019</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8668346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8" r:id="rId16"/>
    <p:sldLayoutId id="2147483667" r:id="rId17"/>
    <p:sldLayoutId id="2147483696" r:id="rId18"/>
    <p:sldLayoutId id="2147483697" r:id="rId19"/>
  </p:sldLayoutIdLst>
  <p:txStyles>
    <p:titleStyle>
      <a:lvl1pPr algn="l" defTabSz="914400" rtl="0" eaLnBrk="1" latinLnBrk="0" hangingPunct="1">
        <a:lnSpc>
          <a:spcPct val="90000"/>
        </a:lnSpc>
        <a:spcBef>
          <a:spcPct val="0"/>
        </a:spcBef>
        <a:buNone/>
        <a:defRPr sz="3600" b="1" i="0" kern="1200">
          <a:solidFill>
            <a:srgbClr val="44883E"/>
          </a:solidFill>
          <a:latin typeface="Arial" panose="020B0604020202020204" pitchFamily="34" charset="0"/>
          <a:ea typeface="Helvetica Neue Medium" panose="02000503000000020004" pitchFamily="2"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EF5960-E2FA-614A-9262-A8A11E18FAFD}"/>
              </a:ext>
            </a:extLst>
          </p:cNvPr>
          <p:cNvSpPr>
            <a:spLocks noGrp="1"/>
          </p:cNvSpPr>
          <p:nvPr>
            <p:ph type="ctrTitle"/>
          </p:nvPr>
        </p:nvSpPr>
        <p:spPr>
          <a:xfrm>
            <a:off x="901467" y="1347650"/>
            <a:ext cx="7913874" cy="944976"/>
          </a:xfrm>
        </p:spPr>
        <p:txBody>
          <a:bodyPr anchor="ctr"/>
          <a:lstStyle/>
          <a:p>
            <a:r>
              <a:rPr lang="en-US" dirty="0"/>
              <a:t>Harmony in minor keys</a:t>
            </a:r>
          </a:p>
        </p:txBody>
      </p:sp>
      <p:sp>
        <p:nvSpPr>
          <p:cNvPr id="7" name="Subtitle 6">
            <a:extLst>
              <a:ext uri="{FF2B5EF4-FFF2-40B4-BE49-F238E27FC236}">
                <a16:creationId xmlns:a16="http://schemas.microsoft.com/office/drawing/2014/main" id="{0C59CF97-0D59-634D-87EA-64E41E65128A}"/>
              </a:ext>
            </a:extLst>
          </p:cNvPr>
          <p:cNvSpPr>
            <a:spLocks noGrp="1"/>
          </p:cNvSpPr>
          <p:nvPr>
            <p:ph type="subTitle" idx="1"/>
          </p:nvPr>
        </p:nvSpPr>
        <p:spPr>
          <a:xfrm>
            <a:off x="901467" y="2992437"/>
            <a:ext cx="7913874" cy="665163"/>
          </a:xfrm>
        </p:spPr>
        <p:txBody>
          <a:bodyPr>
            <a:normAutofit/>
          </a:bodyPr>
          <a:lstStyle/>
          <a:p>
            <a:r>
              <a:rPr lang="en-US" dirty="0" err="1"/>
              <a:t>i</a:t>
            </a:r>
            <a:r>
              <a:rPr lang="en-US" dirty="0"/>
              <a:t>-III-VI-VII</a:t>
            </a:r>
          </a:p>
        </p:txBody>
      </p:sp>
    </p:spTree>
    <p:extLst>
      <p:ext uri="{BB962C8B-B14F-4D97-AF65-F5344CB8AC3E}">
        <p14:creationId xmlns:p14="http://schemas.microsoft.com/office/powerpoint/2010/main" val="519630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a:xfrm>
            <a:off x="2397974" y="324785"/>
            <a:ext cx="4680697" cy="818215"/>
          </a:xfrm>
        </p:spPr>
        <p:txBody>
          <a:bodyPr>
            <a:normAutofit fontScale="90000"/>
          </a:bodyPr>
          <a:lstStyle/>
          <a:p>
            <a:pPr algn="ctr"/>
            <a:r>
              <a:rPr lang="en-US" sz="2800" dirty="0"/>
              <a:t>Other chords in minor keys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900953" y="2277834"/>
            <a:ext cx="7872792" cy="1875183"/>
          </a:xfrm>
        </p:spPr>
      </p:pic>
      <p:sp>
        <p:nvSpPr>
          <p:cNvPr id="4" name="TextBox 3">
            <a:extLst>
              <a:ext uri="{FF2B5EF4-FFF2-40B4-BE49-F238E27FC236}">
                <a16:creationId xmlns:a16="http://schemas.microsoft.com/office/drawing/2014/main" id="{5AD28AE5-0234-AC45-AC23-65E61BD6A5EA}"/>
              </a:ext>
            </a:extLst>
          </p:cNvPr>
          <p:cNvSpPr txBox="1"/>
          <p:nvPr/>
        </p:nvSpPr>
        <p:spPr>
          <a:xfrm>
            <a:off x="900953" y="1143000"/>
            <a:ext cx="7624482" cy="923330"/>
          </a:xfrm>
          <a:prstGeom prst="rect">
            <a:avLst/>
          </a:prstGeom>
          <a:noFill/>
        </p:spPr>
        <p:txBody>
          <a:bodyPr wrap="square" rtlCol="0" anchor="t">
            <a:spAutoFit/>
          </a:bodyPr>
          <a:lstStyle/>
          <a:p>
            <a:r>
              <a:rPr lang="en-US" dirty="0"/>
              <a:t>The minor iv chord can also be used in minor keys. From the I chord you simply shift your 3</a:t>
            </a:r>
            <a:r>
              <a:rPr lang="en-US" baseline="30000" dirty="0"/>
              <a:t>rd</a:t>
            </a:r>
            <a:r>
              <a:rPr lang="en-US" dirty="0"/>
              <a:t> and 5</a:t>
            </a:r>
            <a:r>
              <a:rPr lang="en-US" baseline="30000" dirty="0"/>
              <a:t>th</a:t>
            </a:r>
            <a:r>
              <a:rPr lang="en-US" dirty="0"/>
              <a:t> fingers up one note while leaving your 1</a:t>
            </a:r>
            <a:r>
              <a:rPr lang="en-US" baseline="30000" dirty="0"/>
              <a:t>st</a:t>
            </a:r>
            <a:r>
              <a:rPr lang="en-US" dirty="0"/>
              <a:t> finger on the "a" to play the minor iv.</a:t>
            </a:r>
            <a:endParaRPr lang="en-US"/>
          </a:p>
        </p:txBody>
      </p:sp>
      <p:sp>
        <p:nvSpPr>
          <p:cNvPr id="10" name="TextBox 9">
            <a:extLst>
              <a:ext uri="{FF2B5EF4-FFF2-40B4-BE49-F238E27FC236}">
                <a16:creationId xmlns:a16="http://schemas.microsoft.com/office/drawing/2014/main" id="{FC4C5147-623E-B34D-964E-9B95D0617E03}"/>
              </a:ext>
            </a:extLst>
          </p:cNvPr>
          <p:cNvSpPr txBox="1"/>
          <p:nvPr/>
        </p:nvSpPr>
        <p:spPr>
          <a:xfrm>
            <a:off x="3936706" y="3739212"/>
            <a:ext cx="1181206" cy="369332"/>
          </a:xfrm>
          <a:prstGeom prst="rect">
            <a:avLst/>
          </a:prstGeom>
          <a:noFill/>
        </p:spPr>
        <p:txBody>
          <a:bodyPr wrap="square" rtlCol="0">
            <a:spAutoFit/>
          </a:bodyPr>
          <a:lstStyle/>
          <a:p>
            <a:r>
              <a:rPr lang="en-US" dirty="0">
                <a:solidFill>
                  <a:srgbClr val="0070C0"/>
                </a:solidFill>
              </a:rPr>
              <a:t>3</a:t>
            </a:r>
          </a:p>
        </p:txBody>
      </p:sp>
      <p:sp>
        <p:nvSpPr>
          <p:cNvPr id="11" name="TextBox 10">
            <a:extLst>
              <a:ext uri="{FF2B5EF4-FFF2-40B4-BE49-F238E27FC236}">
                <a16:creationId xmlns:a16="http://schemas.microsoft.com/office/drawing/2014/main" id="{9484CF49-943B-9D42-A37E-C52877C16AF7}"/>
              </a:ext>
            </a:extLst>
          </p:cNvPr>
          <p:cNvSpPr txBox="1"/>
          <p:nvPr/>
        </p:nvSpPr>
        <p:spPr>
          <a:xfrm>
            <a:off x="4732684" y="3721038"/>
            <a:ext cx="382896" cy="369332"/>
          </a:xfrm>
          <a:prstGeom prst="rect">
            <a:avLst/>
          </a:prstGeom>
          <a:noFill/>
        </p:spPr>
        <p:txBody>
          <a:bodyPr wrap="square" rtlCol="0">
            <a:spAutoFit/>
          </a:bodyPr>
          <a:lstStyle/>
          <a:p>
            <a:r>
              <a:rPr lang="en-US" dirty="0">
                <a:solidFill>
                  <a:srgbClr val="0070C0"/>
                </a:solidFill>
              </a:rPr>
              <a:t>5</a:t>
            </a:r>
          </a:p>
        </p:txBody>
      </p:sp>
      <p:sp>
        <p:nvSpPr>
          <p:cNvPr id="13" name="TextBox 12">
            <a:extLst>
              <a:ext uri="{FF2B5EF4-FFF2-40B4-BE49-F238E27FC236}">
                <a16:creationId xmlns:a16="http://schemas.microsoft.com/office/drawing/2014/main" id="{26610934-87F1-BC4E-9A50-8D5E972D1202}"/>
              </a:ext>
            </a:extLst>
          </p:cNvPr>
          <p:cNvSpPr txBox="1"/>
          <p:nvPr/>
        </p:nvSpPr>
        <p:spPr>
          <a:xfrm>
            <a:off x="2511546" y="4648863"/>
            <a:ext cx="2439835" cy="461665"/>
          </a:xfrm>
          <a:prstGeom prst="rect">
            <a:avLst/>
          </a:prstGeom>
          <a:noFill/>
        </p:spPr>
        <p:txBody>
          <a:bodyPr wrap="none" rtlCol="0">
            <a:spAutoFit/>
          </a:bodyPr>
          <a:lstStyle/>
          <a:p>
            <a:r>
              <a:rPr lang="en-US" sz="2400" dirty="0" err="1"/>
              <a:t>i</a:t>
            </a:r>
            <a:r>
              <a:rPr lang="en-US" sz="2400" dirty="0"/>
              <a:t> chord to </a:t>
            </a:r>
            <a:r>
              <a:rPr lang="en-US" sz="2400" dirty="0">
                <a:solidFill>
                  <a:srgbClr val="0070C0"/>
                </a:solidFill>
              </a:rPr>
              <a:t>iv chord</a:t>
            </a:r>
          </a:p>
        </p:txBody>
      </p:sp>
      <p:sp>
        <p:nvSpPr>
          <p:cNvPr id="19" name="TextBox 18">
            <a:extLst>
              <a:ext uri="{FF2B5EF4-FFF2-40B4-BE49-F238E27FC236}">
                <a16:creationId xmlns:a16="http://schemas.microsoft.com/office/drawing/2014/main" id="{24B32046-3AF1-B74A-BD3E-FEE5DDE2EBB8}"/>
              </a:ext>
            </a:extLst>
          </p:cNvPr>
          <p:cNvSpPr txBox="1"/>
          <p:nvPr/>
        </p:nvSpPr>
        <p:spPr>
          <a:xfrm>
            <a:off x="2764359" y="3739212"/>
            <a:ext cx="437260" cy="369332"/>
          </a:xfrm>
          <a:prstGeom prst="rect">
            <a:avLst/>
          </a:prstGeom>
          <a:noFill/>
        </p:spPr>
        <p:txBody>
          <a:bodyPr wrap="square" rtlCol="0">
            <a:spAutoFit/>
          </a:bodyPr>
          <a:lstStyle/>
          <a:p>
            <a:r>
              <a:rPr lang="en-US" dirty="0">
                <a:solidFill>
                  <a:srgbClr val="0070C0"/>
                </a:solidFill>
              </a:rPr>
              <a:t> 1</a:t>
            </a:r>
          </a:p>
        </p:txBody>
      </p:sp>
      <p:sp>
        <p:nvSpPr>
          <p:cNvPr id="17" name="TextBox 16">
            <a:extLst>
              <a:ext uri="{FF2B5EF4-FFF2-40B4-BE49-F238E27FC236}">
                <a16:creationId xmlns:a16="http://schemas.microsoft.com/office/drawing/2014/main" id="{C71609D8-7707-1843-9341-80A9638D2D57}"/>
              </a:ext>
            </a:extLst>
          </p:cNvPr>
          <p:cNvSpPr txBox="1"/>
          <p:nvPr/>
        </p:nvSpPr>
        <p:spPr>
          <a:xfrm>
            <a:off x="3495584" y="3394099"/>
            <a:ext cx="430696" cy="369332"/>
          </a:xfrm>
          <a:prstGeom prst="rect">
            <a:avLst/>
          </a:prstGeom>
          <a:noFill/>
        </p:spPr>
        <p:txBody>
          <a:bodyPr wrap="square" rtlCol="0">
            <a:spAutoFit/>
          </a:bodyPr>
          <a:lstStyle/>
          <a:p>
            <a:r>
              <a:rPr lang="en-US" dirty="0"/>
              <a:t>3</a:t>
            </a:r>
          </a:p>
        </p:txBody>
      </p:sp>
      <p:sp>
        <p:nvSpPr>
          <p:cNvPr id="18" name="TextBox 17">
            <a:extLst>
              <a:ext uri="{FF2B5EF4-FFF2-40B4-BE49-F238E27FC236}">
                <a16:creationId xmlns:a16="http://schemas.microsoft.com/office/drawing/2014/main" id="{DA4E2F2C-48CD-6F43-B796-AEFA2D1731C8}"/>
              </a:ext>
            </a:extLst>
          </p:cNvPr>
          <p:cNvSpPr txBox="1"/>
          <p:nvPr/>
        </p:nvSpPr>
        <p:spPr>
          <a:xfrm>
            <a:off x="4263054" y="3399953"/>
            <a:ext cx="301686" cy="369332"/>
          </a:xfrm>
          <a:prstGeom prst="rect">
            <a:avLst/>
          </a:prstGeom>
          <a:noFill/>
        </p:spPr>
        <p:txBody>
          <a:bodyPr wrap="none" rtlCol="0">
            <a:spAutoFit/>
          </a:bodyPr>
          <a:lstStyle/>
          <a:p>
            <a:r>
              <a:rPr lang="en-US" dirty="0"/>
              <a:t>5</a:t>
            </a:r>
          </a:p>
        </p:txBody>
      </p:sp>
      <p:sp>
        <p:nvSpPr>
          <p:cNvPr id="20" name="TextBox 19">
            <a:extLst>
              <a:ext uri="{FF2B5EF4-FFF2-40B4-BE49-F238E27FC236}">
                <a16:creationId xmlns:a16="http://schemas.microsoft.com/office/drawing/2014/main" id="{F29714A9-6194-9A49-8C80-5F25E99EC50E}"/>
              </a:ext>
            </a:extLst>
          </p:cNvPr>
          <p:cNvSpPr txBox="1"/>
          <p:nvPr/>
        </p:nvSpPr>
        <p:spPr>
          <a:xfrm>
            <a:off x="2764359" y="3400478"/>
            <a:ext cx="394451" cy="369332"/>
          </a:xfrm>
          <a:prstGeom prst="rect">
            <a:avLst/>
          </a:prstGeom>
          <a:noFill/>
        </p:spPr>
        <p:txBody>
          <a:bodyPr wrap="square" rtlCol="0">
            <a:spAutoFit/>
          </a:bodyPr>
          <a:lstStyle/>
          <a:p>
            <a:r>
              <a:rPr lang="en-US" dirty="0"/>
              <a:t> 1</a:t>
            </a:r>
          </a:p>
        </p:txBody>
      </p:sp>
      <p:sp>
        <p:nvSpPr>
          <p:cNvPr id="2" name="Circular Arrow 1">
            <a:extLst>
              <a:ext uri="{FF2B5EF4-FFF2-40B4-BE49-F238E27FC236}">
                <a16:creationId xmlns:a16="http://schemas.microsoft.com/office/drawing/2014/main" id="{60F37261-469F-0748-B865-BB4688195E8C}"/>
              </a:ext>
            </a:extLst>
          </p:cNvPr>
          <p:cNvSpPr/>
          <p:nvPr/>
        </p:nvSpPr>
        <p:spPr>
          <a:xfrm flipV="1">
            <a:off x="3731464" y="3795616"/>
            <a:ext cx="357809" cy="564757"/>
          </a:xfrm>
          <a:prstGeom prst="circular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ircular Arrow 20">
            <a:extLst>
              <a:ext uri="{FF2B5EF4-FFF2-40B4-BE49-F238E27FC236}">
                <a16:creationId xmlns:a16="http://schemas.microsoft.com/office/drawing/2014/main" id="{2BDCE54F-FB14-444E-B298-ACC3D31642F9}"/>
              </a:ext>
            </a:extLst>
          </p:cNvPr>
          <p:cNvSpPr/>
          <p:nvPr/>
        </p:nvSpPr>
        <p:spPr>
          <a:xfrm flipV="1">
            <a:off x="4492533" y="3815188"/>
            <a:ext cx="357809" cy="564757"/>
          </a:xfrm>
          <a:prstGeom prst="circular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37951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a:xfrm>
            <a:off x="2397974" y="324785"/>
            <a:ext cx="4680697" cy="818215"/>
          </a:xfrm>
        </p:spPr>
        <p:txBody>
          <a:bodyPr>
            <a:normAutofit fontScale="90000"/>
          </a:bodyPr>
          <a:lstStyle/>
          <a:p>
            <a:pPr algn="ctr"/>
            <a:r>
              <a:rPr lang="en-US" sz="2800" dirty="0"/>
              <a:t>Other chords in minor keys</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900953" y="3338008"/>
            <a:ext cx="7872792" cy="1875183"/>
          </a:xfrm>
        </p:spPr>
      </p:pic>
      <p:sp>
        <p:nvSpPr>
          <p:cNvPr id="4" name="TextBox 3">
            <a:extLst>
              <a:ext uri="{FF2B5EF4-FFF2-40B4-BE49-F238E27FC236}">
                <a16:creationId xmlns:a16="http://schemas.microsoft.com/office/drawing/2014/main" id="{5AD28AE5-0234-AC45-AC23-65E61BD6A5EA}"/>
              </a:ext>
            </a:extLst>
          </p:cNvPr>
          <p:cNvSpPr txBox="1"/>
          <p:nvPr/>
        </p:nvSpPr>
        <p:spPr>
          <a:xfrm>
            <a:off x="900953" y="1143000"/>
            <a:ext cx="7624482" cy="1754326"/>
          </a:xfrm>
          <a:prstGeom prst="rect">
            <a:avLst/>
          </a:prstGeom>
          <a:noFill/>
        </p:spPr>
        <p:txBody>
          <a:bodyPr wrap="square" rtlCol="0" anchor="t">
            <a:spAutoFit/>
          </a:bodyPr>
          <a:lstStyle/>
          <a:p>
            <a:pPr marL="342900" indent="-342900">
              <a:buFont typeface="+mj-lt"/>
              <a:buAutoNum type="arabicPeriod"/>
            </a:pPr>
            <a:r>
              <a:rPr lang="en-US" dirty="0"/>
              <a:t>The v chord in a minor key is a minor chord in its natural form, but this chord is usually altered in a minor key to create a major V chord. This form of the minor scale is called the </a:t>
            </a:r>
            <a:r>
              <a:rPr lang="en-US" b="1" i="1" dirty="0"/>
              <a:t>harmonic minor</a:t>
            </a:r>
            <a:r>
              <a:rPr lang="en-US" dirty="0"/>
              <a:t>.</a:t>
            </a:r>
          </a:p>
          <a:p>
            <a:pPr marL="342900" indent="-342900">
              <a:buFont typeface="+mj-lt"/>
              <a:buAutoNum type="arabicPeriod"/>
            </a:pPr>
            <a:r>
              <a:rPr lang="en-US" dirty="0"/>
              <a:t>To achieve this, the 3rd of the chord must be raised a half step.</a:t>
            </a:r>
            <a:endParaRPr lang="en-US">
              <a:cs typeface="Calibri"/>
            </a:endParaRPr>
          </a:p>
          <a:p>
            <a:pPr marL="342900" indent="-342900">
              <a:buFont typeface="+mj-lt"/>
              <a:buAutoNum type="arabicPeriod"/>
            </a:pPr>
            <a:r>
              <a:rPr lang="en-US" dirty="0"/>
              <a:t>In the key of a minor, you must raise the note "g" to a "g#" to create a major V chord.</a:t>
            </a:r>
          </a:p>
        </p:txBody>
      </p:sp>
      <p:sp>
        <p:nvSpPr>
          <p:cNvPr id="13" name="TextBox 12">
            <a:extLst>
              <a:ext uri="{FF2B5EF4-FFF2-40B4-BE49-F238E27FC236}">
                <a16:creationId xmlns:a16="http://schemas.microsoft.com/office/drawing/2014/main" id="{26610934-87F1-BC4E-9A50-8D5E972D1202}"/>
              </a:ext>
            </a:extLst>
          </p:cNvPr>
          <p:cNvSpPr txBox="1"/>
          <p:nvPr/>
        </p:nvSpPr>
        <p:spPr>
          <a:xfrm>
            <a:off x="1054006" y="5297549"/>
            <a:ext cx="3783343" cy="461665"/>
          </a:xfrm>
          <a:prstGeom prst="rect">
            <a:avLst/>
          </a:prstGeom>
          <a:noFill/>
        </p:spPr>
        <p:txBody>
          <a:bodyPr wrap="none" rtlCol="0">
            <a:spAutoFit/>
          </a:bodyPr>
          <a:lstStyle/>
          <a:p>
            <a:r>
              <a:rPr lang="en-US" sz="2400" dirty="0"/>
              <a:t>V chord in the key of a minor</a:t>
            </a:r>
            <a:endParaRPr lang="en-US" sz="2400" dirty="0">
              <a:solidFill>
                <a:srgbClr val="0070C0"/>
              </a:solidFill>
            </a:endParaRPr>
          </a:p>
        </p:txBody>
      </p:sp>
      <p:sp>
        <p:nvSpPr>
          <p:cNvPr id="17" name="TextBox 16">
            <a:extLst>
              <a:ext uri="{FF2B5EF4-FFF2-40B4-BE49-F238E27FC236}">
                <a16:creationId xmlns:a16="http://schemas.microsoft.com/office/drawing/2014/main" id="{C71609D8-7707-1843-9341-80A9638D2D57}"/>
              </a:ext>
            </a:extLst>
          </p:cNvPr>
          <p:cNvSpPr txBox="1"/>
          <p:nvPr/>
        </p:nvSpPr>
        <p:spPr>
          <a:xfrm>
            <a:off x="2657993" y="3884031"/>
            <a:ext cx="430696" cy="369332"/>
          </a:xfrm>
          <a:prstGeom prst="rect">
            <a:avLst/>
          </a:prstGeom>
          <a:noFill/>
        </p:spPr>
        <p:txBody>
          <a:bodyPr wrap="square" rtlCol="0">
            <a:spAutoFit/>
          </a:bodyPr>
          <a:lstStyle/>
          <a:p>
            <a:r>
              <a:rPr lang="en-US" dirty="0">
                <a:solidFill>
                  <a:schemeClr val="bg1"/>
                </a:solidFill>
              </a:rPr>
              <a:t>3</a:t>
            </a:r>
          </a:p>
        </p:txBody>
      </p:sp>
      <p:sp>
        <p:nvSpPr>
          <p:cNvPr id="18" name="TextBox 17">
            <a:extLst>
              <a:ext uri="{FF2B5EF4-FFF2-40B4-BE49-F238E27FC236}">
                <a16:creationId xmlns:a16="http://schemas.microsoft.com/office/drawing/2014/main" id="{DA4E2F2C-48CD-6F43-B796-AEFA2D1731C8}"/>
              </a:ext>
            </a:extLst>
          </p:cNvPr>
          <p:cNvSpPr txBox="1"/>
          <p:nvPr/>
        </p:nvSpPr>
        <p:spPr>
          <a:xfrm>
            <a:off x="3201619" y="4496073"/>
            <a:ext cx="301686" cy="369332"/>
          </a:xfrm>
          <a:prstGeom prst="rect">
            <a:avLst/>
          </a:prstGeom>
          <a:noFill/>
        </p:spPr>
        <p:txBody>
          <a:bodyPr wrap="none" rtlCol="0">
            <a:spAutoFit/>
          </a:bodyPr>
          <a:lstStyle/>
          <a:p>
            <a:r>
              <a:rPr lang="en-US" dirty="0"/>
              <a:t>5</a:t>
            </a:r>
          </a:p>
        </p:txBody>
      </p:sp>
      <p:sp>
        <p:nvSpPr>
          <p:cNvPr id="20" name="TextBox 19">
            <a:extLst>
              <a:ext uri="{FF2B5EF4-FFF2-40B4-BE49-F238E27FC236}">
                <a16:creationId xmlns:a16="http://schemas.microsoft.com/office/drawing/2014/main" id="{F29714A9-6194-9A49-8C80-5F25E99EC50E}"/>
              </a:ext>
            </a:extLst>
          </p:cNvPr>
          <p:cNvSpPr txBox="1"/>
          <p:nvPr/>
        </p:nvSpPr>
        <p:spPr>
          <a:xfrm>
            <a:off x="1675187" y="4486458"/>
            <a:ext cx="394451" cy="369332"/>
          </a:xfrm>
          <a:prstGeom prst="rect">
            <a:avLst/>
          </a:prstGeom>
          <a:noFill/>
        </p:spPr>
        <p:txBody>
          <a:bodyPr wrap="square" rtlCol="0">
            <a:spAutoFit/>
          </a:bodyPr>
          <a:lstStyle/>
          <a:p>
            <a:r>
              <a:rPr lang="en-US" dirty="0"/>
              <a:t> 1</a:t>
            </a:r>
          </a:p>
        </p:txBody>
      </p:sp>
    </p:spTree>
    <p:extLst>
      <p:ext uri="{BB962C8B-B14F-4D97-AF65-F5344CB8AC3E}">
        <p14:creationId xmlns:p14="http://schemas.microsoft.com/office/powerpoint/2010/main" val="1503211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a:xfrm>
            <a:off x="2397974" y="324785"/>
            <a:ext cx="4680697" cy="818215"/>
          </a:xfrm>
        </p:spPr>
        <p:txBody>
          <a:bodyPr>
            <a:normAutofit/>
          </a:bodyPr>
          <a:lstStyle/>
          <a:p>
            <a:pPr algn="ctr"/>
            <a:r>
              <a:rPr lang="en-US" sz="2800" dirty="0" err="1"/>
              <a:t>i</a:t>
            </a:r>
            <a:r>
              <a:rPr lang="en-US" sz="2800" dirty="0"/>
              <a:t>-V-VI-iv in a minor key</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1005728" y="2169516"/>
            <a:ext cx="7872792" cy="1875183"/>
          </a:xfrm>
        </p:spPr>
      </p:pic>
      <p:sp>
        <p:nvSpPr>
          <p:cNvPr id="4" name="TextBox 3">
            <a:extLst>
              <a:ext uri="{FF2B5EF4-FFF2-40B4-BE49-F238E27FC236}">
                <a16:creationId xmlns:a16="http://schemas.microsoft.com/office/drawing/2014/main" id="{5AD28AE5-0234-AC45-AC23-65E61BD6A5EA}"/>
              </a:ext>
            </a:extLst>
          </p:cNvPr>
          <p:cNvSpPr txBox="1"/>
          <p:nvPr/>
        </p:nvSpPr>
        <p:spPr>
          <a:xfrm>
            <a:off x="900953" y="1143000"/>
            <a:ext cx="7624482" cy="646331"/>
          </a:xfrm>
          <a:prstGeom prst="rect">
            <a:avLst/>
          </a:prstGeom>
          <a:noFill/>
        </p:spPr>
        <p:txBody>
          <a:bodyPr wrap="square" rtlCol="0" anchor="t">
            <a:spAutoFit/>
          </a:bodyPr>
          <a:lstStyle/>
          <a:p>
            <a:r>
              <a:rPr lang="en-US" dirty="0"/>
              <a:t>If you took the chord progression that you learned for the key of C major but played it in the key of a minor, it would loo like this:</a:t>
            </a:r>
          </a:p>
        </p:txBody>
      </p:sp>
      <p:sp>
        <p:nvSpPr>
          <p:cNvPr id="13" name="TextBox 12">
            <a:extLst>
              <a:ext uri="{FF2B5EF4-FFF2-40B4-BE49-F238E27FC236}">
                <a16:creationId xmlns:a16="http://schemas.microsoft.com/office/drawing/2014/main" id="{26610934-87F1-BC4E-9A50-8D5E972D1202}"/>
              </a:ext>
            </a:extLst>
          </p:cNvPr>
          <p:cNvSpPr txBox="1"/>
          <p:nvPr/>
        </p:nvSpPr>
        <p:spPr>
          <a:xfrm>
            <a:off x="2930120" y="4622003"/>
            <a:ext cx="2410981" cy="461665"/>
          </a:xfrm>
          <a:prstGeom prst="rect">
            <a:avLst/>
          </a:prstGeom>
          <a:noFill/>
        </p:spPr>
        <p:txBody>
          <a:bodyPr wrap="none" rtlCol="0">
            <a:spAutoFit/>
          </a:bodyPr>
          <a:lstStyle/>
          <a:p>
            <a:r>
              <a:rPr lang="en-US" sz="2400" dirty="0"/>
              <a:t>I chord to </a:t>
            </a:r>
            <a:r>
              <a:rPr lang="en-US" sz="2400" dirty="0">
                <a:solidFill>
                  <a:srgbClr val="FF0000"/>
                </a:solidFill>
              </a:rPr>
              <a:t>V chord</a:t>
            </a:r>
          </a:p>
        </p:txBody>
      </p:sp>
      <p:sp>
        <p:nvSpPr>
          <p:cNvPr id="17" name="TextBox 16">
            <a:extLst>
              <a:ext uri="{FF2B5EF4-FFF2-40B4-BE49-F238E27FC236}">
                <a16:creationId xmlns:a16="http://schemas.microsoft.com/office/drawing/2014/main" id="{C71609D8-7707-1843-9341-80A9638D2D57}"/>
              </a:ext>
            </a:extLst>
          </p:cNvPr>
          <p:cNvSpPr txBox="1"/>
          <p:nvPr/>
        </p:nvSpPr>
        <p:spPr>
          <a:xfrm>
            <a:off x="3704915" y="3300935"/>
            <a:ext cx="430696" cy="369332"/>
          </a:xfrm>
          <a:prstGeom prst="rect">
            <a:avLst/>
          </a:prstGeom>
          <a:noFill/>
        </p:spPr>
        <p:txBody>
          <a:bodyPr wrap="square" rtlCol="0">
            <a:spAutoFit/>
          </a:bodyPr>
          <a:lstStyle/>
          <a:p>
            <a:r>
              <a:rPr lang="en-US" dirty="0"/>
              <a:t>3</a:t>
            </a:r>
          </a:p>
        </p:txBody>
      </p:sp>
      <p:sp>
        <p:nvSpPr>
          <p:cNvPr id="18" name="TextBox 17">
            <a:extLst>
              <a:ext uri="{FF2B5EF4-FFF2-40B4-BE49-F238E27FC236}">
                <a16:creationId xmlns:a16="http://schemas.microsoft.com/office/drawing/2014/main" id="{DA4E2F2C-48CD-6F43-B796-AEFA2D1731C8}"/>
              </a:ext>
            </a:extLst>
          </p:cNvPr>
          <p:cNvSpPr txBox="1"/>
          <p:nvPr/>
        </p:nvSpPr>
        <p:spPr>
          <a:xfrm>
            <a:off x="4436636" y="3300935"/>
            <a:ext cx="301686" cy="369332"/>
          </a:xfrm>
          <a:prstGeom prst="rect">
            <a:avLst/>
          </a:prstGeom>
          <a:noFill/>
        </p:spPr>
        <p:txBody>
          <a:bodyPr wrap="none" rtlCol="0">
            <a:spAutoFit/>
          </a:bodyPr>
          <a:lstStyle/>
          <a:p>
            <a:r>
              <a:rPr lang="en-US" dirty="0"/>
              <a:t>5</a:t>
            </a:r>
          </a:p>
        </p:txBody>
      </p:sp>
      <p:sp>
        <p:nvSpPr>
          <p:cNvPr id="20" name="TextBox 19">
            <a:extLst>
              <a:ext uri="{FF2B5EF4-FFF2-40B4-BE49-F238E27FC236}">
                <a16:creationId xmlns:a16="http://schemas.microsoft.com/office/drawing/2014/main" id="{F29714A9-6194-9A49-8C80-5F25E99EC50E}"/>
              </a:ext>
            </a:extLst>
          </p:cNvPr>
          <p:cNvSpPr txBox="1"/>
          <p:nvPr/>
        </p:nvSpPr>
        <p:spPr>
          <a:xfrm>
            <a:off x="2807168" y="3326510"/>
            <a:ext cx="696137" cy="369332"/>
          </a:xfrm>
          <a:prstGeom prst="rect">
            <a:avLst/>
          </a:prstGeom>
          <a:noFill/>
        </p:spPr>
        <p:txBody>
          <a:bodyPr wrap="square" rtlCol="0">
            <a:spAutoFit/>
          </a:bodyPr>
          <a:lstStyle/>
          <a:p>
            <a:r>
              <a:rPr lang="en-US" dirty="0"/>
              <a:t>  1</a:t>
            </a:r>
          </a:p>
        </p:txBody>
      </p:sp>
      <p:sp>
        <p:nvSpPr>
          <p:cNvPr id="9" name="TextBox 8">
            <a:extLst>
              <a:ext uri="{FF2B5EF4-FFF2-40B4-BE49-F238E27FC236}">
                <a16:creationId xmlns:a16="http://schemas.microsoft.com/office/drawing/2014/main" id="{AEF686D5-F33B-4E42-A5E5-B22C2561BE2D}"/>
              </a:ext>
            </a:extLst>
          </p:cNvPr>
          <p:cNvSpPr txBox="1"/>
          <p:nvPr/>
        </p:nvSpPr>
        <p:spPr>
          <a:xfrm>
            <a:off x="3319659" y="3519875"/>
            <a:ext cx="430696" cy="369332"/>
          </a:xfrm>
          <a:prstGeom prst="rect">
            <a:avLst/>
          </a:prstGeom>
          <a:noFill/>
        </p:spPr>
        <p:txBody>
          <a:bodyPr wrap="square" rtlCol="0">
            <a:spAutoFit/>
          </a:bodyPr>
          <a:lstStyle/>
          <a:p>
            <a:r>
              <a:rPr lang="en-US" dirty="0">
                <a:solidFill>
                  <a:srgbClr val="C00000"/>
                </a:solidFill>
              </a:rPr>
              <a:t>3</a:t>
            </a:r>
          </a:p>
        </p:txBody>
      </p:sp>
      <p:sp>
        <p:nvSpPr>
          <p:cNvPr id="10" name="TextBox 9">
            <a:extLst>
              <a:ext uri="{FF2B5EF4-FFF2-40B4-BE49-F238E27FC236}">
                <a16:creationId xmlns:a16="http://schemas.microsoft.com/office/drawing/2014/main" id="{1C8C7A6D-09BE-3C41-8BE3-6967B3B69957}"/>
              </a:ext>
            </a:extLst>
          </p:cNvPr>
          <p:cNvSpPr txBox="1"/>
          <p:nvPr/>
        </p:nvSpPr>
        <p:spPr>
          <a:xfrm>
            <a:off x="4436636" y="3589587"/>
            <a:ext cx="301686" cy="369332"/>
          </a:xfrm>
          <a:prstGeom prst="rect">
            <a:avLst/>
          </a:prstGeom>
          <a:noFill/>
        </p:spPr>
        <p:txBody>
          <a:bodyPr wrap="none" rtlCol="0">
            <a:spAutoFit/>
          </a:bodyPr>
          <a:lstStyle/>
          <a:p>
            <a:r>
              <a:rPr lang="en-US" dirty="0">
                <a:solidFill>
                  <a:srgbClr val="FF0000"/>
                </a:solidFill>
              </a:rPr>
              <a:t>5</a:t>
            </a:r>
          </a:p>
        </p:txBody>
      </p:sp>
      <p:sp>
        <p:nvSpPr>
          <p:cNvPr id="11" name="TextBox 10">
            <a:extLst>
              <a:ext uri="{FF2B5EF4-FFF2-40B4-BE49-F238E27FC236}">
                <a16:creationId xmlns:a16="http://schemas.microsoft.com/office/drawing/2014/main" id="{70C1E11F-F13A-9F44-A2DD-40DE71F71A47}"/>
              </a:ext>
            </a:extLst>
          </p:cNvPr>
          <p:cNvSpPr txBox="1"/>
          <p:nvPr/>
        </p:nvSpPr>
        <p:spPr>
          <a:xfrm>
            <a:off x="2582051" y="2564540"/>
            <a:ext cx="696137" cy="369332"/>
          </a:xfrm>
          <a:prstGeom prst="rect">
            <a:avLst/>
          </a:prstGeom>
          <a:noFill/>
        </p:spPr>
        <p:txBody>
          <a:bodyPr wrap="square" rtlCol="0">
            <a:spAutoFit/>
          </a:bodyPr>
          <a:lstStyle/>
          <a:p>
            <a:r>
              <a:rPr lang="en-US" dirty="0"/>
              <a:t>   </a:t>
            </a:r>
            <a:r>
              <a:rPr lang="en-US" dirty="0">
                <a:solidFill>
                  <a:srgbClr val="FF0000"/>
                </a:solidFill>
              </a:rPr>
              <a:t>1</a:t>
            </a:r>
          </a:p>
        </p:txBody>
      </p:sp>
      <p:cxnSp>
        <p:nvCxnSpPr>
          <p:cNvPr id="5" name="Straight Arrow Connector 4">
            <a:extLst>
              <a:ext uri="{FF2B5EF4-FFF2-40B4-BE49-F238E27FC236}">
                <a16:creationId xmlns:a16="http://schemas.microsoft.com/office/drawing/2014/main" id="{466B5BED-F134-5340-9FBA-33F53FA6E225}"/>
              </a:ext>
            </a:extLst>
          </p:cNvPr>
          <p:cNvCxnSpPr>
            <a:cxnSpLocks/>
          </p:cNvCxnSpPr>
          <p:nvPr/>
        </p:nvCxnSpPr>
        <p:spPr>
          <a:xfrm flipH="1" flipV="1">
            <a:off x="2930119" y="2933872"/>
            <a:ext cx="104630" cy="3926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ircular Arrow 14">
            <a:extLst>
              <a:ext uri="{FF2B5EF4-FFF2-40B4-BE49-F238E27FC236}">
                <a16:creationId xmlns:a16="http://schemas.microsoft.com/office/drawing/2014/main" id="{5ED44B2E-4ED2-F549-ADFC-77A62C08CF48}"/>
              </a:ext>
            </a:extLst>
          </p:cNvPr>
          <p:cNvSpPr/>
          <p:nvPr/>
        </p:nvSpPr>
        <p:spPr>
          <a:xfrm flipH="1" flipV="1">
            <a:off x="3461189" y="3695842"/>
            <a:ext cx="385256" cy="577304"/>
          </a:xfrm>
          <a:prstGeom prst="circular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9444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1005728" y="2169516"/>
            <a:ext cx="7872792" cy="1875183"/>
          </a:xfrm>
        </p:spPr>
      </p:pic>
      <p:sp>
        <p:nvSpPr>
          <p:cNvPr id="13" name="TextBox 12">
            <a:extLst>
              <a:ext uri="{FF2B5EF4-FFF2-40B4-BE49-F238E27FC236}">
                <a16:creationId xmlns:a16="http://schemas.microsoft.com/office/drawing/2014/main" id="{26610934-87F1-BC4E-9A50-8D5E972D1202}"/>
              </a:ext>
            </a:extLst>
          </p:cNvPr>
          <p:cNvSpPr txBox="1"/>
          <p:nvPr/>
        </p:nvSpPr>
        <p:spPr>
          <a:xfrm>
            <a:off x="2930120" y="4622003"/>
            <a:ext cx="2585708" cy="461665"/>
          </a:xfrm>
          <a:prstGeom prst="rect">
            <a:avLst/>
          </a:prstGeom>
          <a:noFill/>
        </p:spPr>
        <p:txBody>
          <a:bodyPr wrap="none" rtlCol="0">
            <a:spAutoFit/>
          </a:bodyPr>
          <a:lstStyle/>
          <a:p>
            <a:r>
              <a:rPr lang="en-US" sz="2400" dirty="0">
                <a:solidFill>
                  <a:srgbClr val="FF0000"/>
                </a:solidFill>
              </a:rPr>
              <a:t>V chord </a:t>
            </a:r>
            <a:r>
              <a:rPr lang="en-US" sz="2400" dirty="0"/>
              <a:t>to</a:t>
            </a:r>
            <a:r>
              <a:rPr lang="en-US" sz="2400" dirty="0">
                <a:solidFill>
                  <a:srgbClr val="FF0000"/>
                </a:solidFill>
              </a:rPr>
              <a:t> </a:t>
            </a:r>
            <a:r>
              <a:rPr lang="en-US" sz="2400" dirty="0">
                <a:solidFill>
                  <a:srgbClr val="D57602"/>
                </a:solidFill>
              </a:rPr>
              <a:t>VI chord</a:t>
            </a:r>
          </a:p>
        </p:txBody>
      </p:sp>
      <p:sp>
        <p:nvSpPr>
          <p:cNvPr id="17" name="TextBox 16">
            <a:extLst>
              <a:ext uri="{FF2B5EF4-FFF2-40B4-BE49-F238E27FC236}">
                <a16:creationId xmlns:a16="http://schemas.microsoft.com/office/drawing/2014/main" id="{C71609D8-7707-1843-9341-80A9638D2D57}"/>
              </a:ext>
            </a:extLst>
          </p:cNvPr>
          <p:cNvSpPr txBox="1"/>
          <p:nvPr/>
        </p:nvSpPr>
        <p:spPr>
          <a:xfrm>
            <a:off x="3661543" y="3531244"/>
            <a:ext cx="430696" cy="369332"/>
          </a:xfrm>
          <a:prstGeom prst="rect">
            <a:avLst/>
          </a:prstGeom>
          <a:noFill/>
        </p:spPr>
        <p:txBody>
          <a:bodyPr wrap="square" rtlCol="0">
            <a:spAutoFit/>
          </a:bodyPr>
          <a:lstStyle/>
          <a:p>
            <a:r>
              <a:rPr lang="en-US" dirty="0">
                <a:solidFill>
                  <a:srgbClr val="D57602"/>
                </a:solidFill>
              </a:rPr>
              <a:t>3</a:t>
            </a:r>
          </a:p>
        </p:txBody>
      </p:sp>
      <p:sp>
        <p:nvSpPr>
          <p:cNvPr id="18" name="TextBox 17">
            <a:extLst>
              <a:ext uri="{FF2B5EF4-FFF2-40B4-BE49-F238E27FC236}">
                <a16:creationId xmlns:a16="http://schemas.microsoft.com/office/drawing/2014/main" id="{DA4E2F2C-48CD-6F43-B796-AEFA2D1731C8}"/>
              </a:ext>
            </a:extLst>
          </p:cNvPr>
          <p:cNvSpPr txBox="1"/>
          <p:nvPr/>
        </p:nvSpPr>
        <p:spPr>
          <a:xfrm>
            <a:off x="4778520" y="3531244"/>
            <a:ext cx="301686" cy="369332"/>
          </a:xfrm>
          <a:prstGeom prst="rect">
            <a:avLst/>
          </a:prstGeom>
          <a:noFill/>
        </p:spPr>
        <p:txBody>
          <a:bodyPr wrap="none" rtlCol="0">
            <a:spAutoFit/>
          </a:bodyPr>
          <a:lstStyle/>
          <a:p>
            <a:r>
              <a:rPr lang="en-US" dirty="0">
                <a:solidFill>
                  <a:srgbClr val="D57602"/>
                </a:solidFill>
              </a:rPr>
              <a:t>5</a:t>
            </a:r>
          </a:p>
        </p:txBody>
      </p:sp>
      <p:sp>
        <p:nvSpPr>
          <p:cNvPr id="20" name="TextBox 19">
            <a:extLst>
              <a:ext uri="{FF2B5EF4-FFF2-40B4-BE49-F238E27FC236}">
                <a16:creationId xmlns:a16="http://schemas.microsoft.com/office/drawing/2014/main" id="{F29714A9-6194-9A49-8C80-5F25E99EC50E}"/>
              </a:ext>
            </a:extLst>
          </p:cNvPr>
          <p:cNvSpPr txBox="1"/>
          <p:nvPr/>
        </p:nvSpPr>
        <p:spPr>
          <a:xfrm>
            <a:off x="2852514" y="3555688"/>
            <a:ext cx="531070" cy="369332"/>
          </a:xfrm>
          <a:prstGeom prst="rect">
            <a:avLst/>
          </a:prstGeom>
          <a:noFill/>
        </p:spPr>
        <p:txBody>
          <a:bodyPr wrap="square" rtlCol="0">
            <a:spAutoFit/>
          </a:bodyPr>
          <a:lstStyle/>
          <a:p>
            <a:r>
              <a:rPr lang="en-US" dirty="0"/>
              <a:t>  </a:t>
            </a:r>
            <a:r>
              <a:rPr lang="en-US" dirty="0">
                <a:solidFill>
                  <a:srgbClr val="D57602"/>
                </a:solidFill>
              </a:rPr>
              <a:t>1</a:t>
            </a:r>
          </a:p>
        </p:txBody>
      </p:sp>
      <p:sp>
        <p:nvSpPr>
          <p:cNvPr id="9" name="TextBox 8">
            <a:extLst>
              <a:ext uri="{FF2B5EF4-FFF2-40B4-BE49-F238E27FC236}">
                <a16:creationId xmlns:a16="http://schemas.microsoft.com/office/drawing/2014/main" id="{AEF686D5-F33B-4E42-A5E5-B22C2561BE2D}"/>
              </a:ext>
            </a:extLst>
          </p:cNvPr>
          <p:cNvSpPr txBox="1"/>
          <p:nvPr/>
        </p:nvSpPr>
        <p:spPr>
          <a:xfrm>
            <a:off x="3291767" y="3256798"/>
            <a:ext cx="430696" cy="369332"/>
          </a:xfrm>
          <a:prstGeom prst="rect">
            <a:avLst/>
          </a:prstGeom>
          <a:noFill/>
        </p:spPr>
        <p:txBody>
          <a:bodyPr wrap="square" rtlCol="0">
            <a:spAutoFit/>
          </a:bodyPr>
          <a:lstStyle/>
          <a:p>
            <a:r>
              <a:rPr lang="en-US" dirty="0">
                <a:solidFill>
                  <a:srgbClr val="FF0000"/>
                </a:solidFill>
              </a:rPr>
              <a:t>3</a:t>
            </a:r>
          </a:p>
        </p:txBody>
      </p:sp>
      <p:sp>
        <p:nvSpPr>
          <p:cNvPr id="10" name="TextBox 9">
            <a:extLst>
              <a:ext uri="{FF2B5EF4-FFF2-40B4-BE49-F238E27FC236}">
                <a16:creationId xmlns:a16="http://schemas.microsoft.com/office/drawing/2014/main" id="{1C8C7A6D-09BE-3C41-8BE3-6967B3B69957}"/>
              </a:ext>
            </a:extLst>
          </p:cNvPr>
          <p:cNvSpPr txBox="1"/>
          <p:nvPr/>
        </p:nvSpPr>
        <p:spPr>
          <a:xfrm>
            <a:off x="4408744" y="3256798"/>
            <a:ext cx="301686" cy="369332"/>
          </a:xfrm>
          <a:prstGeom prst="rect">
            <a:avLst/>
          </a:prstGeom>
          <a:noFill/>
        </p:spPr>
        <p:txBody>
          <a:bodyPr wrap="none" rtlCol="0">
            <a:spAutoFit/>
          </a:bodyPr>
          <a:lstStyle/>
          <a:p>
            <a:r>
              <a:rPr lang="en-US" dirty="0">
                <a:solidFill>
                  <a:srgbClr val="FF0000"/>
                </a:solidFill>
              </a:rPr>
              <a:t>5</a:t>
            </a:r>
          </a:p>
        </p:txBody>
      </p:sp>
      <p:sp>
        <p:nvSpPr>
          <p:cNvPr id="11" name="TextBox 10">
            <a:extLst>
              <a:ext uri="{FF2B5EF4-FFF2-40B4-BE49-F238E27FC236}">
                <a16:creationId xmlns:a16="http://schemas.microsoft.com/office/drawing/2014/main" id="{70C1E11F-F13A-9F44-A2DD-40DE71F71A47}"/>
              </a:ext>
            </a:extLst>
          </p:cNvPr>
          <p:cNvSpPr txBox="1"/>
          <p:nvPr/>
        </p:nvSpPr>
        <p:spPr>
          <a:xfrm>
            <a:off x="2582051" y="2564540"/>
            <a:ext cx="696137" cy="369332"/>
          </a:xfrm>
          <a:prstGeom prst="rect">
            <a:avLst/>
          </a:prstGeom>
          <a:noFill/>
        </p:spPr>
        <p:txBody>
          <a:bodyPr wrap="square" rtlCol="0">
            <a:spAutoFit/>
          </a:bodyPr>
          <a:lstStyle/>
          <a:p>
            <a:r>
              <a:rPr lang="en-US" dirty="0"/>
              <a:t>   </a:t>
            </a:r>
            <a:r>
              <a:rPr lang="en-US" dirty="0">
                <a:solidFill>
                  <a:srgbClr val="FF0000"/>
                </a:solidFill>
              </a:rPr>
              <a:t>1</a:t>
            </a:r>
          </a:p>
        </p:txBody>
      </p:sp>
      <p:cxnSp>
        <p:nvCxnSpPr>
          <p:cNvPr id="5" name="Straight Arrow Connector 4">
            <a:extLst>
              <a:ext uri="{FF2B5EF4-FFF2-40B4-BE49-F238E27FC236}">
                <a16:creationId xmlns:a16="http://schemas.microsoft.com/office/drawing/2014/main" id="{466B5BED-F134-5340-9FBA-33F53FA6E225}"/>
              </a:ext>
            </a:extLst>
          </p:cNvPr>
          <p:cNvCxnSpPr>
            <a:cxnSpLocks/>
          </p:cNvCxnSpPr>
          <p:nvPr/>
        </p:nvCxnSpPr>
        <p:spPr>
          <a:xfrm>
            <a:off x="2921991" y="2933507"/>
            <a:ext cx="115412" cy="507957"/>
          </a:xfrm>
          <a:prstGeom prst="straightConnector1">
            <a:avLst/>
          </a:prstGeom>
          <a:ln w="38100">
            <a:solidFill>
              <a:srgbClr val="D57602"/>
            </a:solidFill>
            <a:tailEnd type="triangle"/>
          </a:ln>
        </p:spPr>
        <p:style>
          <a:lnRef idx="1">
            <a:schemeClr val="accent1"/>
          </a:lnRef>
          <a:fillRef idx="0">
            <a:schemeClr val="accent1"/>
          </a:fillRef>
          <a:effectRef idx="0">
            <a:schemeClr val="accent1"/>
          </a:effectRef>
          <a:fontRef idx="minor">
            <a:schemeClr val="tx1"/>
          </a:fontRef>
        </p:style>
      </p:cxnSp>
      <p:sp>
        <p:nvSpPr>
          <p:cNvPr id="15" name="Circular Arrow 14">
            <a:extLst>
              <a:ext uri="{FF2B5EF4-FFF2-40B4-BE49-F238E27FC236}">
                <a16:creationId xmlns:a16="http://schemas.microsoft.com/office/drawing/2014/main" id="{5ED44B2E-4ED2-F549-ADFC-77A62C08CF48}"/>
              </a:ext>
            </a:extLst>
          </p:cNvPr>
          <p:cNvSpPr/>
          <p:nvPr/>
        </p:nvSpPr>
        <p:spPr>
          <a:xfrm flipV="1">
            <a:off x="3461189" y="3695842"/>
            <a:ext cx="385256" cy="577304"/>
          </a:xfrm>
          <a:prstGeom prst="circularArrow">
            <a:avLst/>
          </a:prstGeom>
          <a:solidFill>
            <a:srgbClr val="D57602"/>
          </a:solidFill>
          <a:ln>
            <a:solidFill>
              <a:srgbClr val="D57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ircular Arrow 18">
            <a:extLst>
              <a:ext uri="{FF2B5EF4-FFF2-40B4-BE49-F238E27FC236}">
                <a16:creationId xmlns:a16="http://schemas.microsoft.com/office/drawing/2014/main" id="{E7B5FB08-023E-534D-A69F-7476725B20D8}"/>
              </a:ext>
            </a:extLst>
          </p:cNvPr>
          <p:cNvSpPr/>
          <p:nvPr/>
        </p:nvSpPr>
        <p:spPr>
          <a:xfrm flipV="1">
            <a:off x="4553254" y="3715910"/>
            <a:ext cx="385256" cy="577304"/>
          </a:xfrm>
          <a:prstGeom prst="circularArrow">
            <a:avLst/>
          </a:prstGeom>
          <a:solidFill>
            <a:srgbClr val="D57602"/>
          </a:solidFill>
          <a:ln>
            <a:solidFill>
              <a:srgbClr val="D57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08177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1005728" y="2169516"/>
            <a:ext cx="7872792" cy="1875183"/>
          </a:xfrm>
        </p:spPr>
      </p:pic>
      <p:sp>
        <p:nvSpPr>
          <p:cNvPr id="13" name="TextBox 12">
            <a:extLst>
              <a:ext uri="{FF2B5EF4-FFF2-40B4-BE49-F238E27FC236}">
                <a16:creationId xmlns:a16="http://schemas.microsoft.com/office/drawing/2014/main" id="{26610934-87F1-BC4E-9A50-8D5E972D1202}"/>
              </a:ext>
            </a:extLst>
          </p:cNvPr>
          <p:cNvSpPr txBox="1"/>
          <p:nvPr/>
        </p:nvSpPr>
        <p:spPr>
          <a:xfrm>
            <a:off x="2930120" y="4622003"/>
            <a:ext cx="2620974" cy="461665"/>
          </a:xfrm>
          <a:prstGeom prst="rect">
            <a:avLst/>
          </a:prstGeom>
          <a:noFill/>
        </p:spPr>
        <p:txBody>
          <a:bodyPr wrap="none" rtlCol="0">
            <a:spAutoFit/>
          </a:bodyPr>
          <a:lstStyle/>
          <a:p>
            <a:r>
              <a:rPr lang="en-US" sz="2400" dirty="0">
                <a:solidFill>
                  <a:srgbClr val="D57602"/>
                </a:solidFill>
              </a:rPr>
              <a:t>VI chord </a:t>
            </a:r>
            <a:r>
              <a:rPr lang="en-US" sz="2400" dirty="0"/>
              <a:t>to</a:t>
            </a:r>
            <a:r>
              <a:rPr lang="en-US" sz="2400" dirty="0">
                <a:solidFill>
                  <a:srgbClr val="D57602"/>
                </a:solidFill>
              </a:rPr>
              <a:t> </a:t>
            </a:r>
            <a:r>
              <a:rPr lang="en-US" sz="2400" dirty="0">
                <a:solidFill>
                  <a:srgbClr val="00B0F0"/>
                </a:solidFill>
              </a:rPr>
              <a:t>iv chord</a:t>
            </a:r>
          </a:p>
        </p:txBody>
      </p:sp>
      <p:sp>
        <p:nvSpPr>
          <p:cNvPr id="17" name="TextBox 16">
            <a:extLst>
              <a:ext uri="{FF2B5EF4-FFF2-40B4-BE49-F238E27FC236}">
                <a16:creationId xmlns:a16="http://schemas.microsoft.com/office/drawing/2014/main" id="{C71609D8-7707-1843-9341-80A9638D2D57}"/>
              </a:ext>
            </a:extLst>
          </p:cNvPr>
          <p:cNvSpPr txBox="1"/>
          <p:nvPr/>
        </p:nvSpPr>
        <p:spPr>
          <a:xfrm>
            <a:off x="3661543" y="3324526"/>
            <a:ext cx="430696" cy="369332"/>
          </a:xfrm>
          <a:prstGeom prst="rect">
            <a:avLst/>
          </a:prstGeom>
          <a:noFill/>
        </p:spPr>
        <p:txBody>
          <a:bodyPr wrap="square" rtlCol="0">
            <a:spAutoFit/>
          </a:bodyPr>
          <a:lstStyle/>
          <a:p>
            <a:r>
              <a:rPr lang="en-US" dirty="0">
                <a:solidFill>
                  <a:srgbClr val="D57602"/>
                </a:solidFill>
              </a:rPr>
              <a:t>3</a:t>
            </a:r>
          </a:p>
        </p:txBody>
      </p:sp>
      <p:sp>
        <p:nvSpPr>
          <p:cNvPr id="18" name="TextBox 17">
            <a:extLst>
              <a:ext uri="{FF2B5EF4-FFF2-40B4-BE49-F238E27FC236}">
                <a16:creationId xmlns:a16="http://schemas.microsoft.com/office/drawing/2014/main" id="{DA4E2F2C-48CD-6F43-B796-AEFA2D1731C8}"/>
              </a:ext>
            </a:extLst>
          </p:cNvPr>
          <p:cNvSpPr txBox="1"/>
          <p:nvPr/>
        </p:nvSpPr>
        <p:spPr>
          <a:xfrm>
            <a:off x="4778520" y="3324526"/>
            <a:ext cx="301686" cy="369332"/>
          </a:xfrm>
          <a:prstGeom prst="rect">
            <a:avLst/>
          </a:prstGeom>
          <a:noFill/>
        </p:spPr>
        <p:txBody>
          <a:bodyPr wrap="none" rtlCol="0">
            <a:spAutoFit/>
          </a:bodyPr>
          <a:lstStyle/>
          <a:p>
            <a:r>
              <a:rPr lang="en-US" dirty="0">
                <a:solidFill>
                  <a:srgbClr val="D57602"/>
                </a:solidFill>
              </a:rPr>
              <a:t>5</a:t>
            </a:r>
          </a:p>
        </p:txBody>
      </p:sp>
      <p:sp>
        <p:nvSpPr>
          <p:cNvPr id="20" name="TextBox 19">
            <a:extLst>
              <a:ext uri="{FF2B5EF4-FFF2-40B4-BE49-F238E27FC236}">
                <a16:creationId xmlns:a16="http://schemas.microsoft.com/office/drawing/2014/main" id="{F29714A9-6194-9A49-8C80-5F25E99EC50E}"/>
              </a:ext>
            </a:extLst>
          </p:cNvPr>
          <p:cNvSpPr txBox="1"/>
          <p:nvPr/>
        </p:nvSpPr>
        <p:spPr>
          <a:xfrm>
            <a:off x="2852514" y="3348970"/>
            <a:ext cx="531070" cy="369332"/>
          </a:xfrm>
          <a:prstGeom prst="rect">
            <a:avLst/>
          </a:prstGeom>
          <a:noFill/>
        </p:spPr>
        <p:txBody>
          <a:bodyPr wrap="square" rtlCol="0">
            <a:spAutoFit/>
          </a:bodyPr>
          <a:lstStyle/>
          <a:p>
            <a:r>
              <a:rPr lang="en-US" dirty="0"/>
              <a:t>  </a:t>
            </a:r>
            <a:r>
              <a:rPr lang="en-US" dirty="0">
                <a:solidFill>
                  <a:srgbClr val="D57602"/>
                </a:solidFill>
              </a:rPr>
              <a:t>1</a:t>
            </a:r>
          </a:p>
        </p:txBody>
      </p:sp>
      <p:sp>
        <p:nvSpPr>
          <p:cNvPr id="9" name="TextBox 8">
            <a:extLst>
              <a:ext uri="{FF2B5EF4-FFF2-40B4-BE49-F238E27FC236}">
                <a16:creationId xmlns:a16="http://schemas.microsoft.com/office/drawing/2014/main" id="{AEF686D5-F33B-4E42-A5E5-B22C2561BE2D}"/>
              </a:ext>
            </a:extLst>
          </p:cNvPr>
          <p:cNvSpPr txBox="1"/>
          <p:nvPr/>
        </p:nvSpPr>
        <p:spPr>
          <a:xfrm>
            <a:off x="4025259" y="3613178"/>
            <a:ext cx="430696" cy="369332"/>
          </a:xfrm>
          <a:prstGeom prst="rect">
            <a:avLst/>
          </a:prstGeom>
          <a:noFill/>
        </p:spPr>
        <p:txBody>
          <a:bodyPr wrap="square" rtlCol="0">
            <a:spAutoFit/>
          </a:bodyPr>
          <a:lstStyle/>
          <a:p>
            <a:r>
              <a:rPr lang="en-US" dirty="0">
                <a:solidFill>
                  <a:srgbClr val="00B0F0"/>
                </a:solidFill>
              </a:rPr>
              <a:t>3</a:t>
            </a:r>
          </a:p>
        </p:txBody>
      </p:sp>
      <p:sp>
        <p:nvSpPr>
          <p:cNvPr id="10" name="TextBox 9">
            <a:extLst>
              <a:ext uri="{FF2B5EF4-FFF2-40B4-BE49-F238E27FC236}">
                <a16:creationId xmlns:a16="http://schemas.microsoft.com/office/drawing/2014/main" id="{1C8C7A6D-09BE-3C41-8BE3-6967B3B69957}"/>
              </a:ext>
            </a:extLst>
          </p:cNvPr>
          <p:cNvSpPr txBox="1"/>
          <p:nvPr/>
        </p:nvSpPr>
        <p:spPr>
          <a:xfrm>
            <a:off x="4772524" y="3613178"/>
            <a:ext cx="301686" cy="369332"/>
          </a:xfrm>
          <a:prstGeom prst="rect">
            <a:avLst/>
          </a:prstGeom>
          <a:noFill/>
        </p:spPr>
        <p:txBody>
          <a:bodyPr wrap="none" rtlCol="0">
            <a:spAutoFit/>
          </a:bodyPr>
          <a:lstStyle/>
          <a:p>
            <a:r>
              <a:rPr lang="en-US" dirty="0">
                <a:solidFill>
                  <a:srgbClr val="00B0F0"/>
                </a:solidFill>
              </a:rPr>
              <a:t>5</a:t>
            </a:r>
          </a:p>
        </p:txBody>
      </p:sp>
      <p:sp>
        <p:nvSpPr>
          <p:cNvPr id="11" name="TextBox 10">
            <a:extLst>
              <a:ext uri="{FF2B5EF4-FFF2-40B4-BE49-F238E27FC236}">
                <a16:creationId xmlns:a16="http://schemas.microsoft.com/office/drawing/2014/main" id="{70C1E11F-F13A-9F44-A2DD-40DE71F71A47}"/>
              </a:ext>
            </a:extLst>
          </p:cNvPr>
          <p:cNvSpPr txBox="1"/>
          <p:nvPr/>
        </p:nvSpPr>
        <p:spPr>
          <a:xfrm>
            <a:off x="2783548" y="3624591"/>
            <a:ext cx="696137" cy="369332"/>
          </a:xfrm>
          <a:prstGeom prst="rect">
            <a:avLst/>
          </a:prstGeom>
          <a:noFill/>
        </p:spPr>
        <p:txBody>
          <a:bodyPr wrap="square" rtlCol="0">
            <a:spAutoFit/>
          </a:bodyPr>
          <a:lstStyle/>
          <a:p>
            <a:r>
              <a:rPr lang="en-US" dirty="0"/>
              <a:t>   </a:t>
            </a:r>
            <a:r>
              <a:rPr lang="en-US" dirty="0">
                <a:solidFill>
                  <a:srgbClr val="00B0F0"/>
                </a:solidFill>
              </a:rPr>
              <a:t>1</a:t>
            </a:r>
          </a:p>
        </p:txBody>
      </p:sp>
      <p:sp>
        <p:nvSpPr>
          <p:cNvPr id="15" name="Circular Arrow 14">
            <a:extLst>
              <a:ext uri="{FF2B5EF4-FFF2-40B4-BE49-F238E27FC236}">
                <a16:creationId xmlns:a16="http://schemas.microsoft.com/office/drawing/2014/main" id="{5ED44B2E-4ED2-F549-ADFC-77A62C08CF48}"/>
              </a:ext>
            </a:extLst>
          </p:cNvPr>
          <p:cNvSpPr/>
          <p:nvPr/>
        </p:nvSpPr>
        <p:spPr>
          <a:xfrm flipV="1">
            <a:off x="3812386" y="3715910"/>
            <a:ext cx="385256" cy="577304"/>
          </a:xfrm>
          <a:prstGeom prst="circular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99300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a:xfrm>
            <a:off x="2397973" y="1331950"/>
            <a:ext cx="4680697" cy="818215"/>
          </a:xfrm>
        </p:spPr>
        <p:txBody>
          <a:bodyPr>
            <a:normAutofit/>
          </a:bodyPr>
          <a:lstStyle/>
          <a:p>
            <a:pPr algn="ctr"/>
            <a:r>
              <a:rPr lang="en-US" sz="2800" dirty="0"/>
              <a:t>Assignment</a:t>
            </a:r>
          </a:p>
        </p:txBody>
      </p:sp>
      <p:sp>
        <p:nvSpPr>
          <p:cNvPr id="4" name="TextBox 3">
            <a:extLst>
              <a:ext uri="{FF2B5EF4-FFF2-40B4-BE49-F238E27FC236}">
                <a16:creationId xmlns:a16="http://schemas.microsoft.com/office/drawing/2014/main" id="{5AD28AE5-0234-AC45-AC23-65E61BD6A5EA}"/>
              </a:ext>
            </a:extLst>
          </p:cNvPr>
          <p:cNvSpPr txBox="1"/>
          <p:nvPr/>
        </p:nvSpPr>
        <p:spPr>
          <a:xfrm>
            <a:off x="926081" y="2362200"/>
            <a:ext cx="7624482" cy="1200329"/>
          </a:xfrm>
          <a:prstGeom prst="rect">
            <a:avLst/>
          </a:prstGeom>
          <a:noFill/>
        </p:spPr>
        <p:txBody>
          <a:bodyPr wrap="square" rtlCol="0" anchor="t">
            <a:spAutoFit/>
          </a:bodyPr>
          <a:lstStyle/>
          <a:p>
            <a:pPr marL="342900" indent="-342900">
              <a:buFont typeface="+mj-lt"/>
              <a:buAutoNum type="arabicPeriod"/>
            </a:pPr>
            <a:r>
              <a:rPr lang="en-US" sz="2400" dirty="0">
                <a:cs typeface="Calibri"/>
              </a:rPr>
              <a:t>Use a combination of real time and step entry methods to record a 4-measure harmonic progression in the DAW.</a:t>
            </a:r>
          </a:p>
          <a:p>
            <a:pPr marL="342900" indent="-342900">
              <a:buAutoNum type="arabicPeriod"/>
            </a:pPr>
            <a:r>
              <a:rPr lang="en-US" sz="2400" dirty="0">
                <a:cs typeface="Calibri"/>
              </a:rPr>
              <a:t>There should be one chord per measure.</a:t>
            </a:r>
            <a:endParaRPr lang="en-US" sz="2400">
              <a:cs typeface="Calibri"/>
            </a:endParaRPr>
          </a:p>
        </p:txBody>
      </p:sp>
    </p:spTree>
    <p:extLst>
      <p:ext uri="{BB962C8B-B14F-4D97-AF65-F5344CB8AC3E}">
        <p14:creationId xmlns:p14="http://schemas.microsoft.com/office/powerpoint/2010/main" val="212005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dirty="0"/>
              <a:t>Chords</a:t>
            </a:r>
          </a:p>
        </p:txBody>
      </p:sp>
      <p:sp>
        <p:nvSpPr>
          <p:cNvPr id="13" name="TextBox 12">
            <a:extLst>
              <a:ext uri="{FF2B5EF4-FFF2-40B4-BE49-F238E27FC236}">
                <a16:creationId xmlns:a16="http://schemas.microsoft.com/office/drawing/2014/main" id="{B7C9E2D2-AEBD-6C49-9BC0-2E18E7271CD3}"/>
              </a:ext>
            </a:extLst>
          </p:cNvPr>
          <p:cNvSpPr txBox="1"/>
          <p:nvPr/>
        </p:nvSpPr>
        <p:spPr>
          <a:xfrm>
            <a:off x="1033670" y="1690689"/>
            <a:ext cx="7748380" cy="2862322"/>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While many songs use the I-IV-V &amp; vi chords in major keys, minor keys also have a few select chords that are used most often.</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Major keys seem to sound happy or bright. Minor keys are often described as being sad or dark. While sometimes true, not all minor songs sound sad and major songs aren’t always happy.</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Another way to think about it, is that major keys seem to sound more like primary colors (red, blue &amp; yellow), and minor keys to sound more like the secondary colors (purple, green &amp; orange).</a:t>
            </a:r>
          </a:p>
        </p:txBody>
      </p:sp>
    </p:spTree>
    <p:extLst>
      <p:ext uri="{BB962C8B-B14F-4D97-AF65-F5344CB8AC3E}">
        <p14:creationId xmlns:p14="http://schemas.microsoft.com/office/powerpoint/2010/main" val="366860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C65AA5-21E3-DF43-84C0-515E478B6E57}"/>
              </a:ext>
            </a:extLst>
          </p:cNvPr>
          <p:cNvSpPr>
            <a:spLocks noGrp="1"/>
          </p:cNvSpPr>
          <p:nvPr>
            <p:ph type="title"/>
          </p:nvPr>
        </p:nvSpPr>
        <p:spPr/>
        <p:txBody>
          <a:bodyPr>
            <a:normAutofit/>
          </a:bodyPr>
          <a:lstStyle/>
          <a:p>
            <a:pPr algn="ctr"/>
            <a:r>
              <a:rPr lang="en-US" sz="2800" dirty="0"/>
              <a:t>The four most commonly used chords in minor keys are I – III – VI - &amp; VII</a:t>
            </a:r>
          </a:p>
        </p:txBody>
      </p:sp>
      <p:pic>
        <p:nvPicPr>
          <p:cNvPr id="3" name="Content Placeholder 2">
            <a:extLst>
              <a:ext uri="{FF2B5EF4-FFF2-40B4-BE49-F238E27FC236}">
                <a16:creationId xmlns:a16="http://schemas.microsoft.com/office/drawing/2014/main" id="{538125C0-97AD-6041-8BEA-4F6A9D8A2D22}"/>
              </a:ext>
            </a:extLst>
          </p:cNvPr>
          <p:cNvPicPr>
            <a:picLocks noGrp="1" noChangeAspect="1"/>
          </p:cNvPicPr>
          <p:nvPr>
            <p:ph idx="1"/>
          </p:nvPr>
        </p:nvPicPr>
        <p:blipFill>
          <a:blip r:embed="rId2"/>
          <a:stretch>
            <a:fillRect/>
          </a:stretch>
        </p:blipFill>
        <p:spPr>
          <a:xfrm>
            <a:off x="801927" y="2785120"/>
            <a:ext cx="7872792" cy="1875183"/>
          </a:xfrm>
        </p:spPr>
      </p:pic>
      <p:sp>
        <p:nvSpPr>
          <p:cNvPr id="18" name="TextBox 17">
            <a:extLst>
              <a:ext uri="{FF2B5EF4-FFF2-40B4-BE49-F238E27FC236}">
                <a16:creationId xmlns:a16="http://schemas.microsoft.com/office/drawing/2014/main" id="{6AE913E8-871E-6147-80B6-B4DA69CD40F1}"/>
              </a:ext>
            </a:extLst>
          </p:cNvPr>
          <p:cNvSpPr txBox="1"/>
          <p:nvPr/>
        </p:nvSpPr>
        <p:spPr>
          <a:xfrm>
            <a:off x="2733501" y="4030821"/>
            <a:ext cx="419515" cy="461665"/>
          </a:xfrm>
          <a:prstGeom prst="rect">
            <a:avLst/>
          </a:prstGeom>
          <a:noFill/>
        </p:spPr>
        <p:txBody>
          <a:bodyPr wrap="square" rtlCol="0">
            <a:spAutoFit/>
          </a:bodyPr>
          <a:lstStyle/>
          <a:p>
            <a:r>
              <a:rPr lang="en-US" sz="2400" dirty="0"/>
              <a:t>1</a:t>
            </a:r>
          </a:p>
        </p:txBody>
      </p:sp>
      <p:sp>
        <p:nvSpPr>
          <p:cNvPr id="10" name="TextBox 9">
            <a:extLst>
              <a:ext uri="{FF2B5EF4-FFF2-40B4-BE49-F238E27FC236}">
                <a16:creationId xmlns:a16="http://schemas.microsoft.com/office/drawing/2014/main" id="{A621C2CC-3163-D54F-951D-1726C235BC60}"/>
              </a:ext>
            </a:extLst>
          </p:cNvPr>
          <p:cNvSpPr txBox="1"/>
          <p:nvPr/>
        </p:nvSpPr>
        <p:spPr>
          <a:xfrm>
            <a:off x="3408536" y="4030818"/>
            <a:ext cx="527360" cy="461665"/>
          </a:xfrm>
          <a:prstGeom prst="rect">
            <a:avLst/>
          </a:prstGeom>
          <a:noFill/>
        </p:spPr>
        <p:txBody>
          <a:bodyPr wrap="square" rtlCol="0">
            <a:spAutoFit/>
          </a:bodyPr>
          <a:lstStyle/>
          <a:p>
            <a:r>
              <a:rPr lang="en-US" sz="2400" dirty="0"/>
              <a:t> 3 </a:t>
            </a:r>
          </a:p>
        </p:txBody>
      </p:sp>
      <p:sp>
        <p:nvSpPr>
          <p:cNvPr id="12" name="TextBox 11">
            <a:extLst>
              <a:ext uri="{FF2B5EF4-FFF2-40B4-BE49-F238E27FC236}">
                <a16:creationId xmlns:a16="http://schemas.microsoft.com/office/drawing/2014/main" id="{1829CB05-8D88-9A47-82A8-DB4ED8003CA8}"/>
              </a:ext>
            </a:extLst>
          </p:cNvPr>
          <p:cNvSpPr txBox="1"/>
          <p:nvPr/>
        </p:nvSpPr>
        <p:spPr>
          <a:xfrm>
            <a:off x="4167425" y="4030817"/>
            <a:ext cx="394838" cy="461665"/>
          </a:xfrm>
          <a:prstGeom prst="rect">
            <a:avLst/>
          </a:prstGeom>
          <a:noFill/>
        </p:spPr>
        <p:txBody>
          <a:bodyPr wrap="square" rtlCol="0">
            <a:spAutoFit/>
          </a:bodyPr>
          <a:lstStyle/>
          <a:p>
            <a:r>
              <a:rPr lang="en-US" sz="2400" dirty="0"/>
              <a:t>5</a:t>
            </a:r>
          </a:p>
        </p:txBody>
      </p:sp>
      <p:sp>
        <p:nvSpPr>
          <p:cNvPr id="2" name="TextBox 1">
            <a:extLst>
              <a:ext uri="{FF2B5EF4-FFF2-40B4-BE49-F238E27FC236}">
                <a16:creationId xmlns:a16="http://schemas.microsoft.com/office/drawing/2014/main" id="{4B84D0BB-2C43-E94C-A60F-D8030D3C7D02}"/>
              </a:ext>
            </a:extLst>
          </p:cNvPr>
          <p:cNvSpPr txBox="1"/>
          <p:nvPr/>
        </p:nvSpPr>
        <p:spPr>
          <a:xfrm>
            <a:off x="1544529" y="1944473"/>
            <a:ext cx="6114494" cy="369332"/>
          </a:xfrm>
          <a:prstGeom prst="rect">
            <a:avLst/>
          </a:prstGeom>
          <a:noFill/>
        </p:spPr>
        <p:txBody>
          <a:bodyPr wrap="none" rtlCol="0">
            <a:spAutoFit/>
          </a:bodyPr>
          <a:lstStyle/>
          <a:p>
            <a:r>
              <a:rPr lang="en-US" dirty="0"/>
              <a:t>We will use the key of a minor so we can stay on the white keys.</a:t>
            </a:r>
          </a:p>
        </p:txBody>
      </p:sp>
      <p:sp>
        <p:nvSpPr>
          <p:cNvPr id="9" name="Left Brace 8">
            <a:extLst>
              <a:ext uri="{FF2B5EF4-FFF2-40B4-BE49-F238E27FC236}">
                <a16:creationId xmlns:a16="http://schemas.microsoft.com/office/drawing/2014/main" id="{316F1D0A-892C-3B4A-94EE-EC3FEE285BB5}"/>
              </a:ext>
            </a:extLst>
          </p:cNvPr>
          <p:cNvSpPr/>
          <p:nvPr/>
        </p:nvSpPr>
        <p:spPr>
          <a:xfrm rot="16200000">
            <a:off x="3500990" y="4102572"/>
            <a:ext cx="261492" cy="1376953"/>
          </a:xfrm>
          <a:prstGeom prst="leftBrace">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A67D63D1-7632-6548-B8A9-E718B86088FE}"/>
              </a:ext>
            </a:extLst>
          </p:cNvPr>
          <p:cNvSpPr txBox="1"/>
          <p:nvPr/>
        </p:nvSpPr>
        <p:spPr>
          <a:xfrm>
            <a:off x="2483942" y="5213280"/>
            <a:ext cx="2376548" cy="461665"/>
          </a:xfrm>
          <a:prstGeom prst="rect">
            <a:avLst/>
          </a:prstGeom>
          <a:noFill/>
        </p:spPr>
        <p:txBody>
          <a:bodyPr wrap="none" rtlCol="0">
            <a:spAutoFit/>
          </a:bodyPr>
          <a:lstStyle/>
          <a:p>
            <a:r>
              <a:rPr lang="en-US" sz="2400" dirty="0"/>
              <a:t>i chord in a minor</a:t>
            </a:r>
          </a:p>
        </p:txBody>
      </p:sp>
    </p:spTree>
    <p:extLst>
      <p:ext uri="{BB962C8B-B14F-4D97-AF65-F5344CB8AC3E}">
        <p14:creationId xmlns:p14="http://schemas.microsoft.com/office/powerpoint/2010/main" val="3441968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2">
            <a:extLst>
              <a:ext uri="{FF2B5EF4-FFF2-40B4-BE49-F238E27FC236}">
                <a16:creationId xmlns:a16="http://schemas.microsoft.com/office/drawing/2014/main" id="{4E2BAE14-A89B-5844-84AC-8CFD45E0B383}"/>
              </a:ext>
            </a:extLst>
          </p:cNvPr>
          <p:cNvPicPr>
            <a:picLocks noChangeAspect="1"/>
          </p:cNvPicPr>
          <p:nvPr/>
        </p:nvPicPr>
        <p:blipFill>
          <a:blip r:embed="rId2"/>
          <a:stretch>
            <a:fillRect/>
          </a:stretch>
        </p:blipFill>
        <p:spPr>
          <a:xfrm>
            <a:off x="807193" y="140863"/>
            <a:ext cx="5552050" cy="1322416"/>
          </a:xfrm>
          <a:prstGeom prst="rect">
            <a:avLst/>
          </a:prstGeom>
        </p:spPr>
      </p:pic>
      <p:pic>
        <p:nvPicPr>
          <p:cNvPr id="16" name="Content Placeholder 2">
            <a:extLst>
              <a:ext uri="{FF2B5EF4-FFF2-40B4-BE49-F238E27FC236}">
                <a16:creationId xmlns:a16="http://schemas.microsoft.com/office/drawing/2014/main" id="{5C49BADD-6865-DA4B-9D42-F9609B84BC32}"/>
              </a:ext>
            </a:extLst>
          </p:cNvPr>
          <p:cNvPicPr>
            <a:picLocks noChangeAspect="1"/>
          </p:cNvPicPr>
          <p:nvPr/>
        </p:nvPicPr>
        <p:blipFill>
          <a:blip r:embed="rId2"/>
          <a:stretch>
            <a:fillRect/>
          </a:stretch>
        </p:blipFill>
        <p:spPr>
          <a:xfrm>
            <a:off x="1975583" y="2361369"/>
            <a:ext cx="5564547" cy="1325393"/>
          </a:xfrm>
          <a:prstGeom prst="rect">
            <a:avLst/>
          </a:prstGeom>
        </p:spPr>
      </p:pic>
      <p:sp>
        <p:nvSpPr>
          <p:cNvPr id="13" name="TextBox 12">
            <a:extLst>
              <a:ext uri="{FF2B5EF4-FFF2-40B4-BE49-F238E27FC236}">
                <a16:creationId xmlns:a16="http://schemas.microsoft.com/office/drawing/2014/main" id="{72B51596-A3BC-A44F-A27C-1183AF014C41}"/>
              </a:ext>
            </a:extLst>
          </p:cNvPr>
          <p:cNvSpPr txBox="1"/>
          <p:nvPr/>
        </p:nvSpPr>
        <p:spPr>
          <a:xfrm>
            <a:off x="2562589" y="1001614"/>
            <a:ext cx="552973" cy="461665"/>
          </a:xfrm>
          <a:prstGeom prst="rect">
            <a:avLst/>
          </a:prstGeom>
          <a:noFill/>
        </p:spPr>
        <p:txBody>
          <a:bodyPr wrap="square" rtlCol="0">
            <a:spAutoFit/>
          </a:bodyPr>
          <a:lstStyle/>
          <a:p>
            <a:r>
              <a:rPr lang="en-US" sz="2400" dirty="0"/>
              <a:t> 1</a:t>
            </a:r>
          </a:p>
        </p:txBody>
      </p:sp>
      <p:sp>
        <p:nvSpPr>
          <p:cNvPr id="14" name="TextBox 13">
            <a:extLst>
              <a:ext uri="{FF2B5EF4-FFF2-40B4-BE49-F238E27FC236}">
                <a16:creationId xmlns:a16="http://schemas.microsoft.com/office/drawing/2014/main" id="{5EEA5F0E-AA34-EC41-853E-FC834B5A09AD}"/>
              </a:ext>
            </a:extLst>
          </p:cNvPr>
          <p:cNvSpPr txBox="1"/>
          <p:nvPr/>
        </p:nvSpPr>
        <p:spPr>
          <a:xfrm>
            <a:off x="3115563" y="1001610"/>
            <a:ext cx="304800" cy="461665"/>
          </a:xfrm>
          <a:prstGeom prst="rect">
            <a:avLst/>
          </a:prstGeom>
          <a:noFill/>
        </p:spPr>
        <p:txBody>
          <a:bodyPr wrap="square" rtlCol="0">
            <a:spAutoFit/>
          </a:bodyPr>
          <a:lstStyle/>
          <a:p>
            <a:r>
              <a:rPr lang="en-US" sz="2400" dirty="0"/>
              <a:t>3</a:t>
            </a:r>
          </a:p>
        </p:txBody>
      </p:sp>
      <p:sp>
        <p:nvSpPr>
          <p:cNvPr id="15" name="TextBox 14">
            <a:extLst>
              <a:ext uri="{FF2B5EF4-FFF2-40B4-BE49-F238E27FC236}">
                <a16:creationId xmlns:a16="http://schemas.microsoft.com/office/drawing/2014/main" id="{10E69A63-5006-D145-8DAF-C7762ED1155F}"/>
              </a:ext>
            </a:extLst>
          </p:cNvPr>
          <p:cNvSpPr txBox="1"/>
          <p:nvPr/>
        </p:nvSpPr>
        <p:spPr>
          <a:xfrm>
            <a:off x="3639828" y="1016878"/>
            <a:ext cx="304800" cy="461665"/>
          </a:xfrm>
          <a:prstGeom prst="rect">
            <a:avLst/>
          </a:prstGeom>
          <a:noFill/>
        </p:spPr>
        <p:txBody>
          <a:bodyPr wrap="square" rtlCol="0">
            <a:spAutoFit/>
          </a:bodyPr>
          <a:lstStyle/>
          <a:p>
            <a:r>
              <a:rPr lang="en-US" sz="2400" dirty="0"/>
              <a:t>5</a:t>
            </a:r>
          </a:p>
        </p:txBody>
      </p:sp>
      <p:sp>
        <p:nvSpPr>
          <p:cNvPr id="17" name="TextBox 16">
            <a:extLst>
              <a:ext uri="{FF2B5EF4-FFF2-40B4-BE49-F238E27FC236}">
                <a16:creationId xmlns:a16="http://schemas.microsoft.com/office/drawing/2014/main" id="{4BF6D163-DAD8-A84A-8AB0-F461EB487715}"/>
              </a:ext>
            </a:extLst>
          </p:cNvPr>
          <p:cNvSpPr txBox="1"/>
          <p:nvPr/>
        </p:nvSpPr>
        <p:spPr>
          <a:xfrm>
            <a:off x="4604542" y="3141760"/>
            <a:ext cx="256633" cy="461665"/>
          </a:xfrm>
          <a:prstGeom prst="rect">
            <a:avLst/>
          </a:prstGeom>
          <a:noFill/>
        </p:spPr>
        <p:txBody>
          <a:bodyPr wrap="square" rtlCol="0">
            <a:spAutoFit/>
          </a:bodyPr>
          <a:lstStyle/>
          <a:p>
            <a:r>
              <a:rPr lang="en-US" sz="2400" dirty="0"/>
              <a:t>1</a:t>
            </a:r>
          </a:p>
        </p:txBody>
      </p:sp>
      <p:sp>
        <p:nvSpPr>
          <p:cNvPr id="19" name="TextBox 18">
            <a:extLst>
              <a:ext uri="{FF2B5EF4-FFF2-40B4-BE49-F238E27FC236}">
                <a16:creationId xmlns:a16="http://schemas.microsoft.com/office/drawing/2014/main" id="{3C3B7028-109B-9B4E-9061-4C584BC65EE7}"/>
              </a:ext>
            </a:extLst>
          </p:cNvPr>
          <p:cNvSpPr txBox="1"/>
          <p:nvPr/>
        </p:nvSpPr>
        <p:spPr>
          <a:xfrm flipH="1">
            <a:off x="5096151" y="3157319"/>
            <a:ext cx="333273" cy="461666"/>
          </a:xfrm>
          <a:prstGeom prst="rect">
            <a:avLst/>
          </a:prstGeom>
          <a:noFill/>
        </p:spPr>
        <p:txBody>
          <a:bodyPr wrap="square" rtlCol="0">
            <a:spAutoFit/>
          </a:bodyPr>
          <a:lstStyle/>
          <a:p>
            <a:r>
              <a:rPr lang="en-US" sz="2400" dirty="0"/>
              <a:t>3</a:t>
            </a:r>
          </a:p>
        </p:txBody>
      </p:sp>
      <p:sp>
        <p:nvSpPr>
          <p:cNvPr id="20" name="TextBox 19">
            <a:extLst>
              <a:ext uri="{FF2B5EF4-FFF2-40B4-BE49-F238E27FC236}">
                <a16:creationId xmlns:a16="http://schemas.microsoft.com/office/drawing/2014/main" id="{9F3FB71C-371E-E345-8E38-9686E75CF94F}"/>
              </a:ext>
            </a:extLst>
          </p:cNvPr>
          <p:cNvSpPr txBox="1"/>
          <p:nvPr/>
        </p:nvSpPr>
        <p:spPr>
          <a:xfrm>
            <a:off x="5613676" y="3171818"/>
            <a:ext cx="241537" cy="461665"/>
          </a:xfrm>
          <a:prstGeom prst="rect">
            <a:avLst/>
          </a:prstGeom>
          <a:noFill/>
        </p:spPr>
        <p:txBody>
          <a:bodyPr wrap="square" rtlCol="0">
            <a:spAutoFit/>
          </a:bodyPr>
          <a:lstStyle/>
          <a:p>
            <a:r>
              <a:rPr lang="en-US" sz="2400" dirty="0"/>
              <a:t>5</a:t>
            </a:r>
          </a:p>
        </p:txBody>
      </p:sp>
      <p:pic>
        <p:nvPicPr>
          <p:cNvPr id="21" name="Content Placeholder 2">
            <a:extLst>
              <a:ext uri="{FF2B5EF4-FFF2-40B4-BE49-F238E27FC236}">
                <a16:creationId xmlns:a16="http://schemas.microsoft.com/office/drawing/2014/main" id="{62D4DA36-8DC7-3742-8BCB-694459A26E17}"/>
              </a:ext>
            </a:extLst>
          </p:cNvPr>
          <p:cNvPicPr>
            <a:picLocks noChangeAspect="1"/>
          </p:cNvPicPr>
          <p:nvPr/>
        </p:nvPicPr>
        <p:blipFill>
          <a:blip r:embed="rId2"/>
          <a:stretch>
            <a:fillRect/>
          </a:stretch>
        </p:blipFill>
        <p:spPr>
          <a:xfrm>
            <a:off x="3115562" y="4383816"/>
            <a:ext cx="5558350" cy="1323917"/>
          </a:xfrm>
          <a:prstGeom prst="rect">
            <a:avLst/>
          </a:prstGeom>
        </p:spPr>
      </p:pic>
      <p:sp>
        <p:nvSpPr>
          <p:cNvPr id="22" name="TextBox 21">
            <a:extLst>
              <a:ext uri="{FF2B5EF4-FFF2-40B4-BE49-F238E27FC236}">
                <a16:creationId xmlns:a16="http://schemas.microsoft.com/office/drawing/2014/main" id="{BF51BA97-148C-604C-AC09-FC4A339F09DC}"/>
              </a:ext>
            </a:extLst>
          </p:cNvPr>
          <p:cNvSpPr txBox="1"/>
          <p:nvPr/>
        </p:nvSpPr>
        <p:spPr>
          <a:xfrm>
            <a:off x="5972187" y="5246068"/>
            <a:ext cx="225837" cy="461665"/>
          </a:xfrm>
          <a:prstGeom prst="rect">
            <a:avLst/>
          </a:prstGeom>
          <a:noFill/>
        </p:spPr>
        <p:txBody>
          <a:bodyPr wrap="square" rtlCol="0">
            <a:spAutoFit/>
          </a:bodyPr>
          <a:lstStyle/>
          <a:p>
            <a:r>
              <a:rPr lang="en-US" sz="2400" dirty="0"/>
              <a:t>1</a:t>
            </a:r>
          </a:p>
        </p:txBody>
      </p:sp>
      <p:sp>
        <p:nvSpPr>
          <p:cNvPr id="23" name="TextBox 22">
            <a:extLst>
              <a:ext uri="{FF2B5EF4-FFF2-40B4-BE49-F238E27FC236}">
                <a16:creationId xmlns:a16="http://schemas.microsoft.com/office/drawing/2014/main" id="{5D315288-25CF-A941-AE75-9AB846A926CC}"/>
              </a:ext>
            </a:extLst>
          </p:cNvPr>
          <p:cNvSpPr txBox="1"/>
          <p:nvPr/>
        </p:nvSpPr>
        <p:spPr>
          <a:xfrm>
            <a:off x="6516525" y="5246068"/>
            <a:ext cx="212552" cy="461665"/>
          </a:xfrm>
          <a:prstGeom prst="rect">
            <a:avLst/>
          </a:prstGeom>
          <a:noFill/>
        </p:spPr>
        <p:txBody>
          <a:bodyPr wrap="square" rtlCol="0">
            <a:spAutoFit/>
          </a:bodyPr>
          <a:lstStyle/>
          <a:p>
            <a:r>
              <a:rPr lang="en-US" sz="2400" dirty="0"/>
              <a:t>3</a:t>
            </a:r>
          </a:p>
        </p:txBody>
      </p:sp>
      <p:sp>
        <p:nvSpPr>
          <p:cNvPr id="24" name="TextBox 23">
            <a:extLst>
              <a:ext uri="{FF2B5EF4-FFF2-40B4-BE49-F238E27FC236}">
                <a16:creationId xmlns:a16="http://schemas.microsoft.com/office/drawing/2014/main" id="{026203DA-7746-4E4F-BBF2-0CCC2E15303A}"/>
              </a:ext>
            </a:extLst>
          </p:cNvPr>
          <p:cNvSpPr txBox="1"/>
          <p:nvPr/>
        </p:nvSpPr>
        <p:spPr>
          <a:xfrm>
            <a:off x="7047579" y="5215009"/>
            <a:ext cx="212552" cy="461665"/>
          </a:xfrm>
          <a:prstGeom prst="rect">
            <a:avLst/>
          </a:prstGeom>
          <a:noFill/>
        </p:spPr>
        <p:txBody>
          <a:bodyPr wrap="square" rtlCol="0">
            <a:spAutoFit/>
          </a:bodyPr>
          <a:lstStyle/>
          <a:p>
            <a:r>
              <a:rPr lang="en-US" sz="2400" dirty="0"/>
              <a:t>5</a:t>
            </a:r>
          </a:p>
        </p:txBody>
      </p:sp>
      <p:sp>
        <p:nvSpPr>
          <p:cNvPr id="6" name="Left Brace 5">
            <a:extLst>
              <a:ext uri="{FF2B5EF4-FFF2-40B4-BE49-F238E27FC236}">
                <a16:creationId xmlns:a16="http://schemas.microsoft.com/office/drawing/2014/main" id="{2050BC14-3750-8B45-BA1E-3AB9EB84EFEF}"/>
              </a:ext>
            </a:extLst>
          </p:cNvPr>
          <p:cNvSpPr/>
          <p:nvPr/>
        </p:nvSpPr>
        <p:spPr>
          <a:xfrm rot="16200000">
            <a:off x="3157391" y="1066459"/>
            <a:ext cx="222753" cy="104692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190A11AF-A39F-AA48-96AD-F920BD821385}"/>
              </a:ext>
            </a:extLst>
          </p:cNvPr>
          <p:cNvSpPr txBox="1"/>
          <p:nvPr/>
        </p:nvSpPr>
        <p:spPr>
          <a:xfrm>
            <a:off x="2754038" y="1854278"/>
            <a:ext cx="950966" cy="369332"/>
          </a:xfrm>
          <a:prstGeom prst="rect">
            <a:avLst/>
          </a:prstGeom>
          <a:noFill/>
        </p:spPr>
        <p:txBody>
          <a:bodyPr wrap="none" rtlCol="0">
            <a:spAutoFit/>
          </a:bodyPr>
          <a:lstStyle/>
          <a:p>
            <a:r>
              <a:rPr lang="en-US" dirty="0"/>
              <a:t>III chord</a:t>
            </a:r>
          </a:p>
        </p:txBody>
      </p:sp>
      <p:sp>
        <p:nvSpPr>
          <p:cNvPr id="26" name="Left Brace 25">
            <a:extLst>
              <a:ext uri="{FF2B5EF4-FFF2-40B4-BE49-F238E27FC236}">
                <a16:creationId xmlns:a16="http://schemas.microsoft.com/office/drawing/2014/main" id="{565FD11A-29FC-894F-974E-467F0BAD066A}"/>
              </a:ext>
            </a:extLst>
          </p:cNvPr>
          <p:cNvSpPr/>
          <p:nvPr/>
        </p:nvSpPr>
        <p:spPr>
          <a:xfrm rot="16200000">
            <a:off x="5151410" y="3260401"/>
            <a:ext cx="222753" cy="104692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C26AAA47-0588-F844-9886-65174BA37995}"/>
              </a:ext>
            </a:extLst>
          </p:cNvPr>
          <p:cNvSpPr txBox="1"/>
          <p:nvPr/>
        </p:nvSpPr>
        <p:spPr>
          <a:xfrm>
            <a:off x="4739325" y="3964299"/>
            <a:ext cx="966996" cy="369332"/>
          </a:xfrm>
          <a:prstGeom prst="rect">
            <a:avLst/>
          </a:prstGeom>
          <a:noFill/>
        </p:spPr>
        <p:txBody>
          <a:bodyPr wrap="none" rtlCol="0">
            <a:spAutoFit/>
          </a:bodyPr>
          <a:lstStyle/>
          <a:p>
            <a:r>
              <a:rPr lang="en-US" dirty="0"/>
              <a:t>VI chord</a:t>
            </a:r>
          </a:p>
        </p:txBody>
      </p:sp>
      <p:sp>
        <p:nvSpPr>
          <p:cNvPr id="27" name="Left Brace 26">
            <a:extLst>
              <a:ext uri="{FF2B5EF4-FFF2-40B4-BE49-F238E27FC236}">
                <a16:creationId xmlns:a16="http://schemas.microsoft.com/office/drawing/2014/main" id="{C2FFCE91-D1EA-C745-855C-2B4D7787C39A}"/>
              </a:ext>
            </a:extLst>
          </p:cNvPr>
          <p:cNvSpPr/>
          <p:nvPr/>
        </p:nvSpPr>
        <p:spPr>
          <a:xfrm rot="16200000">
            <a:off x="6526904" y="5299299"/>
            <a:ext cx="222753" cy="104692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i="1" dirty="0"/>
              <a:t> </a:t>
            </a:r>
          </a:p>
        </p:txBody>
      </p:sp>
      <p:sp>
        <p:nvSpPr>
          <p:cNvPr id="9" name="TextBox 8">
            <a:extLst>
              <a:ext uri="{FF2B5EF4-FFF2-40B4-BE49-F238E27FC236}">
                <a16:creationId xmlns:a16="http://schemas.microsoft.com/office/drawing/2014/main" id="{1DD5403B-ADF5-084B-AD70-DE6A1338E2D4}"/>
              </a:ext>
            </a:extLst>
          </p:cNvPr>
          <p:cNvSpPr txBox="1"/>
          <p:nvPr/>
        </p:nvSpPr>
        <p:spPr>
          <a:xfrm>
            <a:off x="6160965" y="5934137"/>
            <a:ext cx="1024704" cy="369332"/>
          </a:xfrm>
          <a:prstGeom prst="rect">
            <a:avLst/>
          </a:prstGeom>
          <a:noFill/>
        </p:spPr>
        <p:txBody>
          <a:bodyPr wrap="none" rtlCol="0">
            <a:spAutoFit/>
          </a:bodyPr>
          <a:lstStyle/>
          <a:p>
            <a:r>
              <a:rPr lang="en-US" dirty="0"/>
              <a:t>VII chord</a:t>
            </a:r>
          </a:p>
        </p:txBody>
      </p:sp>
    </p:spTree>
    <p:extLst>
      <p:ext uri="{BB962C8B-B14F-4D97-AF65-F5344CB8AC3E}">
        <p14:creationId xmlns:p14="http://schemas.microsoft.com/office/powerpoint/2010/main" val="1354921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84D0BB-2C43-E94C-A60F-D8030D3C7D02}"/>
              </a:ext>
            </a:extLst>
          </p:cNvPr>
          <p:cNvSpPr txBox="1"/>
          <p:nvPr/>
        </p:nvSpPr>
        <p:spPr>
          <a:xfrm>
            <a:off x="938978" y="214599"/>
            <a:ext cx="7979735" cy="646331"/>
          </a:xfrm>
          <a:prstGeom prst="rect">
            <a:avLst/>
          </a:prstGeom>
          <a:noFill/>
        </p:spPr>
        <p:txBody>
          <a:bodyPr wrap="square" rtlCol="0">
            <a:spAutoFit/>
          </a:bodyPr>
          <a:lstStyle/>
          <a:p>
            <a:r>
              <a:rPr lang="en-US" dirty="0"/>
              <a:t>That progression requires quite a bit of jumping around, but if we use the inversions of some of the chords it becomes much easier.</a:t>
            </a:r>
          </a:p>
        </p:txBody>
      </p:sp>
      <p:pic>
        <p:nvPicPr>
          <p:cNvPr id="26" name="Content Placeholder 2">
            <a:extLst>
              <a:ext uri="{FF2B5EF4-FFF2-40B4-BE49-F238E27FC236}">
                <a16:creationId xmlns:a16="http://schemas.microsoft.com/office/drawing/2014/main" id="{2A847132-8228-0747-826E-93C515997A7A}"/>
              </a:ext>
            </a:extLst>
          </p:cNvPr>
          <p:cNvPicPr>
            <a:picLocks noGrp="1" noChangeAspect="1"/>
          </p:cNvPicPr>
          <p:nvPr>
            <p:ph idx="1"/>
          </p:nvPr>
        </p:nvPicPr>
        <p:blipFill>
          <a:blip r:embed="rId2"/>
          <a:stretch>
            <a:fillRect/>
          </a:stretch>
        </p:blipFill>
        <p:spPr>
          <a:xfrm>
            <a:off x="938978" y="1077929"/>
            <a:ext cx="7872792" cy="1875183"/>
          </a:xfrm>
        </p:spPr>
      </p:pic>
      <p:sp>
        <p:nvSpPr>
          <p:cNvPr id="27" name="TextBox 26">
            <a:extLst>
              <a:ext uri="{FF2B5EF4-FFF2-40B4-BE49-F238E27FC236}">
                <a16:creationId xmlns:a16="http://schemas.microsoft.com/office/drawing/2014/main" id="{0024A110-522F-3941-B982-2440232772D3}"/>
              </a:ext>
            </a:extLst>
          </p:cNvPr>
          <p:cNvSpPr txBox="1"/>
          <p:nvPr/>
        </p:nvSpPr>
        <p:spPr>
          <a:xfrm>
            <a:off x="2865961" y="2217223"/>
            <a:ext cx="323850" cy="461665"/>
          </a:xfrm>
          <a:prstGeom prst="rect">
            <a:avLst/>
          </a:prstGeom>
          <a:noFill/>
        </p:spPr>
        <p:txBody>
          <a:bodyPr wrap="square" rtlCol="0">
            <a:spAutoFit/>
          </a:bodyPr>
          <a:lstStyle/>
          <a:p>
            <a:r>
              <a:rPr lang="en-US" sz="2400" dirty="0"/>
              <a:t>1</a:t>
            </a:r>
          </a:p>
        </p:txBody>
      </p:sp>
      <p:sp>
        <p:nvSpPr>
          <p:cNvPr id="28" name="TextBox 27">
            <a:extLst>
              <a:ext uri="{FF2B5EF4-FFF2-40B4-BE49-F238E27FC236}">
                <a16:creationId xmlns:a16="http://schemas.microsoft.com/office/drawing/2014/main" id="{3D0076E1-F19C-B149-947B-FE8CAB07938F}"/>
              </a:ext>
            </a:extLst>
          </p:cNvPr>
          <p:cNvSpPr txBox="1"/>
          <p:nvPr/>
        </p:nvSpPr>
        <p:spPr>
          <a:xfrm>
            <a:off x="3513660" y="2217222"/>
            <a:ext cx="453939" cy="461665"/>
          </a:xfrm>
          <a:prstGeom prst="rect">
            <a:avLst/>
          </a:prstGeom>
          <a:noFill/>
        </p:spPr>
        <p:txBody>
          <a:bodyPr wrap="square" rtlCol="0">
            <a:spAutoFit/>
          </a:bodyPr>
          <a:lstStyle/>
          <a:p>
            <a:r>
              <a:rPr lang="en-US" sz="2400" dirty="0"/>
              <a:t> 3</a:t>
            </a:r>
          </a:p>
        </p:txBody>
      </p:sp>
      <p:sp>
        <p:nvSpPr>
          <p:cNvPr id="29" name="TextBox 28">
            <a:extLst>
              <a:ext uri="{FF2B5EF4-FFF2-40B4-BE49-F238E27FC236}">
                <a16:creationId xmlns:a16="http://schemas.microsoft.com/office/drawing/2014/main" id="{01D6ABE7-AFF0-DC4D-915A-DC0E26E1BFEF}"/>
              </a:ext>
            </a:extLst>
          </p:cNvPr>
          <p:cNvSpPr txBox="1"/>
          <p:nvPr/>
        </p:nvSpPr>
        <p:spPr>
          <a:xfrm>
            <a:off x="4291448" y="2217220"/>
            <a:ext cx="304800" cy="461665"/>
          </a:xfrm>
          <a:prstGeom prst="rect">
            <a:avLst/>
          </a:prstGeom>
          <a:noFill/>
        </p:spPr>
        <p:txBody>
          <a:bodyPr wrap="square" rtlCol="0">
            <a:spAutoFit/>
          </a:bodyPr>
          <a:lstStyle/>
          <a:p>
            <a:r>
              <a:rPr lang="en-US" sz="2400" dirty="0"/>
              <a:t>5</a:t>
            </a:r>
          </a:p>
        </p:txBody>
      </p:sp>
      <p:sp>
        <p:nvSpPr>
          <p:cNvPr id="34" name="TextBox 33">
            <a:extLst>
              <a:ext uri="{FF2B5EF4-FFF2-40B4-BE49-F238E27FC236}">
                <a16:creationId xmlns:a16="http://schemas.microsoft.com/office/drawing/2014/main" id="{A83F4AA0-AE74-E643-9076-30E1AD0DD6E3}"/>
              </a:ext>
            </a:extLst>
          </p:cNvPr>
          <p:cNvSpPr txBox="1"/>
          <p:nvPr/>
        </p:nvSpPr>
        <p:spPr>
          <a:xfrm>
            <a:off x="2453288" y="2440384"/>
            <a:ext cx="323850" cy="461665"/>
          </a:xfrm>
          <a:prstGeom prst="rect">
            <a:avLst/>
          </a:prstGeom>
          <a:noFill/>
        </p:spPr>
        <p:txBody>
          <a:bodyPr wrap="square" rtlCol="0">
            <a:spAutoFit/>
          </a:bodyPr>
          <a:lstStyle/>
          <a:p>
            <a:r>
              <a:rPr lang="en-US" sz="2400" dirty="0">
                <a:solidFill>
                  <a:srgbClr val="00B0F0"/>
                </a:solidFill>
              </a:rPr>
              <a:t>1</a:t>
            </a:r>
          </a:p>
        </p:txBody>
      </p:sp>
      <p:sp>
        <p:nvSpPr>
          <p:cNvPr id="35" name="TextBox 34">
            <a:extLst>
              <a:ext uri="{FF2B5EF4-FFF2-40B4-BE49-F238E27FC236}">
                <a16:creationId xmlns:a16="http://schemas.microsoft.com/office/drawing/2014/main" id="{6A38348B-6CA4-B04D-AA8E-251806B97CF0}"/>
              </a:ext>
            </a:extLst>
          </p:cNvPr>
          <p:cNvSpPr txBox="1"/>
          <p:nvPr/>
        </p:nvSpPr>
        <p:spPr>
          <a:xfrm>
            <a:off x="3513660" y="2491447"/>
            <a:ext cx="453939" cy="461665"/>
          </a:xfrm>
          <a:prstGeom prst="rect">
            <a:avLst/>
          </a:prstGeom>
          <a:noFill/>
        </p:spPr>
        <p:txBody>
          <a:bodyPr wrap="square" rtlCol="0">
            <a:spAutoFit/>
          </a:bodyPr>
          <a:lstStyle/>
          <a:p>
            <a:r>
              <a:rPr lang="en-US" sz="2400" dirty="0"/>
              <a:t> </a:t>
            </a:r>
            <a:r>
              <a:rPr lang="en-US" sz="2400" dirty="0">
                <a:solidFill>
                  <a:srgbClr val="00B0F0"/>
                </a:solidFill>
              </a:rPr>
              <a:t>3</a:t>
            </a:r>
          </a:p>
        </p:txBody>
      </p:sp>
      <p:sp>
        <p:nvSpPr>
          <p:cNvPr id="36" name="TextBox 35">
            <a:extLst>
              <a:ext uri="{FF2B5EF4-FFF2-40B4-BE49-F238E27FC236}">
                <a16:creationId xmlns:a16="http://schemas.microsoft.com/office/drawing/2014/main" id="{45FCD77A-F498-6949-9B66-02B8630B5866}"/>
              </a:ext>
            </a:extLst>
          </p:cNvPr>
          <p:cNvSpPr txBox="1"/>
          <p:nvPr/>
        </p:nvSpPr>
        <p:spPr>
          <a:xfrm>
            <a:off x="4291448" y="2491445"/>
            <a:ext cx="304800" cy="461665"/>
          </a:xfrm>
          <a:prstGeom prst="rect">
            <a:avLst/>
          </a:prstGeom>
          <a:noFill/>
        </p:spPr>
        <p:txBody>
          <a:bodyPr wrap="square" rtlCol="0">
            <a:spAutoFit/>
          </a:bodyPr>
          <a:lstStyle/>
          <a:p>
            <a:r>
              <a:rPr lang="en-US" sz="2400" dirty="0">
                <a:solidFill>
                  <a:srgbClr val="00B0F0"/>
                </a:solidFill>
              </a:rPr>
              <a:t>5</a:t>
            </a:r>
          </a:p>
        </p:txBody>
      </p:sp>
      <p:sp>
        <p:nvSpPr>
          <p:cNvPr id="6" name="Circular Arrow 5">
            <a:extLst>
              <a:ext uri="{FF2B5EF4-FFF2-40B4-BE49-F238E27FC236}">
                <a16:creationId xmlns:a16="http://schemas.microsoft.com/office/drawing/2014/main" id="{3F46A9ED-6256-FD46-96F1-27719249BF69}"/>
              </a:ext>
            </a:extLst>
          </p:cNvPr>
          <p:cNvSpPr/>
          <p:nvPr/>
        </p:nvSpPr>
        <p:spPr>
          <a:xfrm flipH="1" flipV="1">
            <a:off x="2667178" y="2569682"/>
            <a:ext cx="397565" cy="664733"/>
          </a:xfrm>
          <a:prstGeom prst="circular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EFA0AC7B-8AE6-624B-BD34-B04E93EF4160}"/>
              </a:ext>
            </a:extLst>
          </p:cNvPr>
          <p:cNvSpPr txBox="1"/>
          <p:nvPr/>
        </p:nvSpPr>
        <p:spPr>
          <a:xfrm>
            <a:off x="2124289" y="3525788"/>
            <a:ext cx="3232680" cy="584775"/>
          </a:xfrm>
          <a:prstGeom prst="rect">
            <a:avLst/>
          </a:prstGeom>
          <a:noFill/>
        </p:spPr>
        <p:txBody>
          <a:bodyPr wrap="none" rtlCol="0">
            <a:spAutoFit/>
          </a:bodyPr>
          <a:lstStyle/>
          <a:p>
            <a:r>
              <a:rPr lang="en-US" sz="3200" dirty="0"/>
              <a:t>i chord to </a:t>
            </a:r>
            <a:r>
              <a:rPr lang="en-US" sz="3200" dirty="0">
                <a:solidFill>
                  <a:srgbClr val="00B0F0"/>
                </a:solidFill>
              </a:rPr>
              <a:t>III chord</a:t>
            </a:r>
          </a:p>
        </p:txBody>
      </p:sp>
    </p:spTree>
    <p:extLst>
      <p:ext uri="{BB962C8B-B14F-4D97-AF65-F5344CB8AC3E}">
        <p14:creationId xmlns:p14="http://schemas.microsoft.com/office/powerpoint/2010/main" val="609474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2">
            <a:extLst>
              <a:ext uri="{FF2B5EF4-FFF2-40B4-BE49-F238E27FC236}">
                <a16:creationId xmlns:a16="http://schemas.microsoft.com/office/drawing/2014/main" id="{2A847132-8228-0747-826E-93C515997A7A}"/>
              </a:ext>
            </a:extLst>
          </p:cNvPr>
          <p:cNvPicPr>
            <a:picLocks noGrp="1" noChangeAspect="1"/>
          </p:cNvPicPr>
          <p:nvPr>
            <p:ph idx="1"/>
          </p:nvPr>
        </p:nvPicPr>
        <p:blipFill>
          <a:blip r:embed="rId2"/>
          <a:stretch>
            <a:fillRect/>
          </a:stretch>
        </p:blipFill>
        <p:spPr>
          <a:xfrm>
            <a:off x="938978" y="1077929"/>
            <a:ext cx="7872792" cy="1875183"/>
          </a:xfrm>
        </p:spPr>
      </p:pic>
      <p:sp>
        <p:nvSpPr>
          <p:cNvPr id="34" name="TextBox 33">
            <a:extLst>
              <a:ext uri="{FF2B5EF4-FFF2-40B4-BE49-F238E27FC236}">
                <a16:creationId xmlns:a16="http://schemas.microsoft.com/office/drawing/2014/main" id="{A83F4AA0-AE74-E643-9076-30E1AD0DD6E3}"/>
              </a:ext>
            </a:extLst>
          </p:cNvPr>
          <p:cNvSpPr txBox="1"/>
          <p:nvPr/>
        </p:nvSpPr>
        <p:spPr>
          <a:xfrm>
            <a:off x="2471814" y="2175234"/>
            <a:ext cx="323850" cy="461665"/>
          </a:xfrm>
          <a:prstGeom prst="rect">
            <a:avLst/>
          </a:prstGeom>
          <a:noFill/>
        </p:spPr>
        <p:txBody>
          <a:bodyPr wrap="square" rtlCol="0">
            <a:spAutoFit/>
          </a:bodyPr>
          <a:lstStyle/>
          <a:p>
            <a:r>
              <a:rPr lang="en-US" sz="2400" dirty="0">
                <a:solidFill>
                  <a:srgbClr val="00B0F0"/>
                </a:solidFill>
              </a:rPr>
              <a:t>1</a:t>
            </a:r>
          </a:p>
        </p:txBody>
      </p:sp>
      <p:sp>
        <p:nvSpPr>
          <p:cNvPr id="35" name="TextBox 34">
            <a:extLst>
              <a:ext uri="{FF2B5EF4-FFF2-40B4-BE49-F238E27FC236}">
                <a16:creationId xmlns:a16="http://schemas.microsoft.com/office/drawing/2014/main" id="{6A38348B-6CA4-B04D-AA8E-251806B97CF0}"/>
              </a:ext>
            </a:extLst>
          </p:cNvPr>
          <p:cNvSpPr txBox="1"/>
          <p:nvPr/>
        </p:nvSpPr>
        <p:spPr>
          <a:xfrm>
            <a:off x="3532186" y="2175236"/>
            <a:ext cx="453939" cy="461665"/>
          </a:xfrm>
          <a:prstGeom prst="rect">
            <a:avLst/>
          </a:prstGeom>
          <a:noFill/>
        </p:spPr>
        <p:txBody>
          <a:bodyPr wrap="square" rtlCol="0">
            <a:spAutoFit/>
          </a:bodyPr>
          <a:lstStyle/>
          <a:p>
            <a:r>
              <a:rPr lang="en-US" sz="2400" dirty="0"/>
              <a:t> </a:t>
            </a:r>
            <a:r>
              <a:rPr lang="en-US" sz="2400" dirty="0">
                <a:solidFill>
                  <a:srgbClr val="00B0F0"/>
                </a:solidFill>
              </a:rPr>
              <a:t>3</a:t>
            </a:r>
          </a:p>
        </p:txBody>
      </p:sp>
      <p:sp>
        <p:nvSpPr>
          <p:cNvPr id="36" name="TextBox 35">
            <a:extLst>
              <a:ext uri="{FF2B5EF4-FFF2-40B4-BE49-F238E27FC236}">
                <a16:creationId xmlns:a16="http://schemas.microsoft.com/office/drawing/2014/main" id="{45FCD77A-F498-6949-9B66-02B8630B5866}"/>
              </a:ext>
            </a:extLst>
          </p:cNvPr>
          <p:cNvSpPr txBox="1"/>
          <p:nvPr/>
        </p:nvSpPr>
        <p:spPr>
          <a:xfrm>
            <a:off x="4309974" y="2175234"/>
            <a:ext cx="304800" cy="461665"/>
          </a:xfrm>
          <a:prstGeom prst="rect">
            <a:avLst/>
          </a:prstGeom>
          <a:noFill/>
        </p:spPr>
        <p:txBody>
          <a:bodyPr wrap="square" rtlCol="0">
            <a:spAutoFit/>
          </a:bodyPr>
          <a:lstStyle/>
          <a:p>
            <a:r>
              <a:rPr lang="en-US" sz="2400" dirty="0">
                <a:solidFill>
                  <a:srgbClr val="00B0F0"/>
                </a:solidFill>
              </a:rPr>
              <a:t>5</a:t>
            </a:r>
          </a:p>
        </p:txBody>
      </p:sp>
      <p:sp>
        <p:nvSpPr>
          <p:cNvPr id="6" name="Circular Arrow 5">
            <a:extLst>
              <a:ext uri="{FF2B5EF4-FFF2-40B4-BE49-F238E27FC236}">
                <a16:creationId xmlns:a16="http://schemas.microsoft.com/office/drawing/2014/main" id="{3F46A9ED-6256-FD46-96F1-27719249BF69}"/>
              </a:ext>
            </a:extLst>
          </p:cNvPr>
          <p:cNvSpPr/>
          <p:nvPr/>
        </p:nvSpPr>
        <p:spPr>
          <a:xfrm flipV="1">
            <a:off x="2667178" y="2569682"/>
            <a:ext cx="397565" cy="664733"/>
          </a:xfrm>
          <a:prstGeom prst="circularArrow">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EFA0AC7B-8AE6-624B-BD34-B04E93EF4160}"/>
              </a:ext>
            </a:extLst>
          </p:cNvPr>
          <p:cNvSpPr txBox="1"/>
          <p:nvPr/>
        </p:nvSpPr>
        <p:spPr>
          <a:xfrm>
            <a:off x="2124289" y="3525788"/>
            <a:ext cx="3474734" cy="584775"/>
          </a:xfrm>
          <a:prstGeom prst="rect">
            <a:avLst/>
          </a:prstGeom>
          <a:noFill/>
        </p:spPr>
        <p:txBody>
          <a:bodyPr wrap="none" rtlCol="0">
            <a:spAutoFit/>
          </a:bodyPr>
          <a:lstStyle/>
          <a:p>
            <a:r>
              <a:rPr lang="en-US" sz="3200" dirty="0">
                <a:solidFill>
                  <a:srgbClr val="00B0F0"/>
                </a:solidFill>
              </a:rPr>
              <a:t>III chord </a:t>
            </a:r>
            <a:r>
              <a:rPr lang="en-US" sz="3200" dirty="0"/>
              <a:t>to</a:t>
            </a:r>
            <a:r>
              <a:rPr lang="en-US" sz="3200" dirty="0">
                <a:solidFill>
                  <a:srgbClr val="00B0F0"/>
                </a:solidFill>
              </a:rPr>
              <a:t> </a:t>
            </a:r>
            <a:r>
              <a:rPr lang="en-US" sz="3200" dirty="0">
                <a:solidFill>
                  <a:srgbClr val="00B050"/>
                </a:solidFill>
              </a:rPr>
              <a:t>VI chord</a:t>
            </a:r>
          </a:p>
        </p:txBody>
      </p:sp>
      <p:sp>
        <p:nvSpPr>
          <p:cNvPr id="12" name="TextBox 11">
            <a:extLst>
              <a:ext uri="{FF2B5EF4-FFF2-40B4-BE49-F238E27FC236}">
                <a16:creationId xmlns:a16="http://schemas.microsoft.com/office/drawing/2014/main" id="{AB1E7228-1476-5340-A9B0-F08D074FD24E}"/>
              </a:ext>
            </a:extLst>
          </p:cNvPr>
          <p:cNvSpPr txBox="1"/>
          <p:nvPr/>
        </p:nvSpPr>
        <p:spPr>
          <a:xfrm>
            <a:off x="2840075" y="2497486"/>
            <a:ext cx="323850" cy="461665"/>
          </a:xfrm>
          <a:prstGeom prst="rect">
            <a:avLst/>
          </a:prstGeom>
          <a:noFill/>
        </p:spPr>
        <p:txBody>
          <a:bodyPr wrap="square" rtlCol="0">
            <a:spAutoFit/>
          </a:bodyPr>
          <a:lstStyle/>
          <a:p>
            <a:r>
              <a:rPr lang="en-US" sz="2400" dirty="0">
                <a:solidFill>
                  <a:srgbClr val="00B050"/>
                </a:solidFill>
              </a:rPr>
              <a:t>1</a:t>
            </a:r>
          </a:p>
        </p:txBody>
      </p:sp>
      <p:sp>
        <p:nvSpPr>
          <p:cNvPr id="13" name="TextBox 12">
            <a:extLst>
              <a:ext uri="{FF2B5EF4-FFF2-40B4-BE49-F238E27FC236}">
                <a16:creationId xmlns:a16="http://schemas.microsoft.com/office/drawing/2014/main" id="{B326064E-F474-3845-9E30-19F51A5E4121}"/>
              </a:ext>
            </a:extLst>
          </p:cNvPr>
          <p:cNvSpPr txBox="1"/>
          <p:nvPr/>
        </p:nvSpPr>
        <p:spPr>
          <a:xfrm>
            <a:off x="3552866" y="2475391"/>
            <a:ext cx="453939" cy="461665"/>
          </a:xfrm>
          <a:prstGeom prst="rect">
            <a:avLst/>
          </a:prstGeom>
          <a:noFill/>
        </p:spPr>
        <p:txBody>
          <a:bodyPr wrap="square" rtlCol="0">
            <a:spAutoFit/>
          </a:bodyPr>
          <a:lstStyle/>
          <a:p>
            <a:r>
              <a:rPr lang="en-US" sz="2400" dirty="0"/>
              <a:t> </a:t>
            </a:r>
            <a:r>
              <a:rPr lang="en-US" sz="2400" dirty="0">
                <a:solidFill>
                  <a:srgbClr val="00B050"/>
                </a:solidFill>
              </a:rPr>
              <a:t>3</a:t>
            </a:r>
          </a:p>
        </p:txBody>
      </p:sp>
      <p:sp>
        <p:nvSpPr>
          <p:cNvPr id="14" name="TextBox 13">
            <a:extLst>
              <a:ext uri="{FF2B5EF4-FFF2-40B4-BE49-F238E27FC236}">
                <a16:creationId xmlns:a16="http://schemas.microsoft.com/office/drawing/2014/main" id="{A76C83B1-AF93-4148-A195-6BE50D3813AB}"/>
              </a:ext>
            </a:extLst>
          </p:cNvPr>
          <p:cNvSpPr txBox="1"/>
          <p:nvPr/>
        </p:nvSpPr>
        <p:spPr>
          <a:xfrm>
            <a:off x="4706041" y="2475390"/>
            <a:ext cx="304800" cy="461665"/>
          </a:xfrm>
          <a:prstGeom prst="rect">
            <a:avLst/>
          </a:prstGeom>
          <a:noFill/>
        </p:spPr>
        <p:txBody>
          <a:bodyPr wrap="square" rtlCol="0">
            <a:spAutoFit/>
          </a:bodyPr>
          <a:lstStyle/>
          <a:p>
            <a:r>
              <a:rPr lang="en-US" sz="2400" dirty="0">
                <a:solidFill>
                  <a:srgbClr val="00B050"/>
                </a:solidFill>
              </a:rPr>
              <a:t>5</a:t>
            </a:r>
          </a:p>
        </p:txBody>
      </p:sp>
      <p:sp>
        <p:nvSpPr>
          <p:cNvPr id="15" name="Circular Arrow 14">
            <a:extLst>
              <a:ext uri="{FF2B5EF4-FFF2-40B4-BE49-F238E27FC236}">
                <a16:creationId xmlns:a16="http://schemas.microsoft.com/office/drawing/2014/main" id="{9E1E531D-A391-3B48-B196-EFEED1776181}"/>
              </a:ext>
            </a:extLst>
          </p:cNvPr>
          <p:cNvSpPr/>
          <p:nvPr/>
        </p:nvSpPr>
        <p:spPr>
          <a:xfrm flipV="1">
            <a:off x="4477809" y="2579752"/>
            <a:ext cx="397565" cy="664733"/>
          </a:xfrm>
          <a:prstGeom prst="circularArrow">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43968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2">
            <a:extLst>
              <a:ext uri="{FF2B5EF4-FFF2-40B4-BE49-F238E27FC236}">
                <a16:creationId xmlns:a16="http://schemas.microsoft.com/office/drawing/2014/main" id="{2A847132-8228-0747-826E-93C515997A7A}"/>
              </a:ext>
            </a:extLst>
          </p:cNvPr>
          <p:cNvPicPr>
            <a:picLocks noGrp="1" noChangeAspect="1"/>
          </p:cNvPicPr>
          <p:nvPr>
            <p:ph idx="1"/>
          </p:nvPr>
        </p:nvPicPr>
        <p:blipFill>
          <a:blip r:embed="rId2"/>
          <a:stretch>
            <a:fillRect/>
          </a:stretch>
        </p:blipFill>
        <p:spPr>
          <a:xfrm>
            <a:off x="938978" y="1077929"/>
            <a:ext cx="7872792" cy="1875183"/>
          </a:xfrm>
        </p:spPr>
      </p:pic>
      <p:sp>
        <p:nvSpPr>
          <p:cNvPr id="6" name="Circular Arrow 5">
            <a:extLst>
              <a:ext uri="{FF2B5EF4-FFF2-40B4-BE49-F238E27FC236}">
                <a16:creationId xmlns:a16="http://schemas.microsoft.com/office/drawing/2014/main" id="{3F46A9ED-6256-FD46-96F1-27719249BF69}"/>
              </a:ext>
            </a:extLst>
          </p:cNvPr>
          <p:cNvSpPr/>
          <p:nvPr/>
        </p:nvSpPr>
        <p:spPr>
          <a:xfrm flipV="1">
            <a:off x="2991814" y="2617637"/>
            <a:ext cx="397565" cy="664733"/>
          </a:xfrm>
          <a:prstGeom prst="circular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EFA0AC7B-8AE6-624B-BD34-B04E93EF4160}"/>
              </a:ext>
            </a:extLst>
          </p:cNvPr>
          <p:cNvSpPr txBox="1"/>
          <p:nvPr/>
        </p:nvSpPr>
        <p:spPr>
          <a:xfrm>
            <a:off x="2124289" y="3525788"/>
            <a:ext cx="3602974" cy="584775"/>
          </a:xfrm>
          <a:prstGeom prst="rect">
            <a:avLst/>
          </a:prstGeom>
          <a:noFill/>
        </p:spPr>
        <p:txBody>
          <a:bodyPr wrap="none" rtlCol="0">
            <a:spAutoFit/>
          </a:bodyPr>
          <a:lstStyle/>
          <a:p>
            <a:r>
              <a:rPr lang="en-US" sz="3200" dirty="0">
                <a:solidFill>
                  <a:srgbClr val="00B050"/>
                </a:solidFill>
              </a:rPr>
              <a:t>VI chord </a:t>
            </a:r>
            <a:r>
              <a:rPr lang="en-US" sz="3200" dirty="0"/>
              <a:t>to </a:t>
            </a:r>
            <a:r>
              <a:rPr lang="en-US" sz="3200" dirty="0">
                <a:solidFill>
                  <a:srgbClr val="FF0000"/>
                </a:solidFill>
              </a:rPr>
              <a:t>VII chord</a:t>
            </a:r>
          </a:p>
        </p:txBody>
      </p:sp>
      <p:sp>
        <p:nvSpPr>
          <p:cNvPr id="12" name="TextBox 11">
            <a:extLst>
              <a:ext uri="{FF2B5EF4-FFF2-40B4-BE49-F238E27FC236}">
                <a16:creationId xmlns:a16="http://schemas.microsoft.com/office/drawing/2014/main" id="{AB1E7228-1476-5340-A9B0-F08D074FD24E}"/>
              </a:ext>
            </a:extLst>
          </p:cNvPr>
          <p:cNvSpPr txBox="1"/>
          <p:nvPr/>
        </p:nvSpPr>
        <p:spPr>
          <a:xfrm>
            <a:off x="2871059" y="2204211"/>
            <a:ext cx="323850" cy="461665"/>
          </a:xfrm>
          <a:prstGeom prst="rect">
            <a:avLst/>
          </a:prstGeom>
          <a:noFill/>
        </p:spPr>
        <p:txBody>
          <a:bodyPr wrap="square" rtlCol="0">
            <a:spAutoFit/>
          </a:bodyPr>
          <a:lstStyle/>
          <a:p>
            <a:r>
              <a:rPr lang="en-US" sz="2400" dirty="0">
                <a:solidFill>
                  <a:srgbClr val="00B050"/>
                </a:solidFill>
              </a:rPr>
              <a:t>1</a:t>
            </a:r>
          </a:p>
        </p:txBody>
      </p:sp>
      <p:sp>
        <p:nvSpPr>
          <p:cNvPr id="13" name="TextBox 12">
            <a:extLst>
              <a:ext uri="{FF2B5EF4-FFF2-40B4-BE49-F238E27FC236}">
                <a16:creationId xmlns:a16="http://schemas.microsoft.com/office/drawing/2014/main" id="{B326064E-F474-3845-9E30-19F51A5E4121}"/>
              </a:ext>
            </a:extLst>
          </p:cNvPr>
          <p:cNvSpPr txBox="1"/>
          <p:nvPr/>
        </p:nvSpPr>
        <p:spPr>
          <a:xfrm>
            <a:off x="3583850" y="2182116"/>
            <a:ext cx="453939" cy="461665"/>
          </a:xfrm>
          <a:prstGeom prst="rect">
            <a:avLst/>
          </a:prstGeom>
          <a:noFill/>
        </p:spPr>
        <p:txBody>
          <a:bodyPr wrap="square" rtlCol="0">
            <a:spAutoFit/>
          </a:bodyPr>
          <a:lstStyle/>
          <a:p>
            <a:r>
              <a:rPr lang="en-US" sz="2400" dirty="0"/>
              <a:t> </a:t>
            </a:r>
            <a:r>
              <a:rPr lang="en-US" sz="2400" dirty="0">
                <a:solidFill>
                  <a:srgbClr val="00B050"/>
                </a:solidFill>
              </a:rPr>
              <a:t>3</a:t>
            </a:r>
          </a:p>
        </p:txBody>
      </p:sp>
      <p:sp>
        <p:nvSpPr>
          <p:cNvPr id="14" name="TextBox 13">
            <a:extLst>
              <a:ext uri="{FF2B5EF4-FFF2-40B4-BE49-F238E27FC236}">
                <a16:creationId xmlns:a16="http://schemas.microsoft.com/office/drawing/2014/main" id="{A76C83B1-AF93-4148-A195-6BE50D3813AB}"/>
              </a:ext>
            </a:extLst>
          </p:cNvPr>
          <p:cNvSpPr txBox="1"/>
          <p:nvPr/>
        </p:nvSpPr>
        <p:spPr>
          <a:xfrm>
            <a:off x="4737025" y="2182115"/>
            <a:ext cx="304800" cy="461665"/>
          </a:xfrm>
          <a:prstGeom prst="rect">
            <a:avLst/>
          </a:prstGeom>
          <a:noFill/>
        </p:spPr>
        <p:txBody>
          <a:bodyPr wrap="square" rtlCol="0">
            <a:spAutoFit/>
          </a:bodyPr>
          <a:lstStyle/>
          <a:p>
            <a:r>
              <a:rPr lang="en-US" sz="2400" dirty="0">
                <a:solidFill>
                  <a:srgbClr val="00B050"/>
                </a:solidFill>
              </a:rPr>
              <a:t>5</a:t>
            </a:r>
          </a:p>
        </p:txBody>
      </p:sp>
      <p:sp>
        <p:nvSpPr>
          <p:cNvPr id="15" name="Circular Arrow 14">
            <a:extLst>
              <a:ext uri="{FF2B5EF4-FFF2-40B4-BE49-F238E27FC236}">
                <a16:creationId xmlns:a16="http://schemas.microsoft.com/office/drawing/2014/main" id="{9E1E531D-A391-3B48-B196-EFEED1776181}"/>
              </a:ext>
            </a:extLst>
          </p:cNvPr>
          <p:cNvSpPr/>
          <p:nvPr/>
        </p:nvSpPr>
        <p:spPr>
          <a:xfrm flipV="1">
            <a:off x="4899774" y="2601232"/>
            <a:ext cx="397565" cy="664733"/>
          </a:xfrm>
          <a:prstGeom prst="circular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ircular Arrow 15">
            <a:extLst>
              <a:ext uri="{FF2B5EF4-FFF2-40B4-BE49-F238E27FC236}">
                <a16:creationId xmlns:a16="http://schemas.microsoft.com/office/drawing/2014/main" id="{EE0121C3-E5B9-6142-8346-FBFA7622CF39}"/>
              </a:ext>
            </a:extLst>
          </p:cNvPr>
          <p:cNvSpPr/>
          <p:nvPr/>
        </p:nvSpPr>
        <p:spPr>
          <a:xfrm flipV="1">
            <a:off x="3778320" y="2594733"/>
            <a:ext cx="397565" cy="664733"/>
          </a:xfrm>
          <a:prstGeom prst="circular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20E6E5-A522-F84F-AF4A-D3DD715A2C63}"/>
              </a:ext>
            </a:extLst>
          </p:cNvPr>
          <p:cNvSpPr txBox="1"/>
          <p:nvPr/>
        </p:nvSpPr>
        <p:spPr>
          <a:xfrm>
            <a:off x="3194909" y="2476481"/>
            <a:ext cx="323850" cy="461665"/>
          </a:xfrm>
          <a:prstGeom prst="rect">
            <a:avLst/>
          </a:prstGeom>
          <a:noFill/>
        </p:spPr>
        <p:txBody>
          <a:bodyPr wrap="square" rtlCol="0">
            <a:spAutoFit/>
          </a:bodyPr>
          <a:lstStyle/>
          <a:p>
            <a:r>
              <a:rPr lang="en-US" sz="2400" dirty="0">
                <a:solidFill>
                  <a:srgbClr val="FF0000"/>
                </a:solidFill>
              </a:rPr>
              <a:t>1</a:t>
            </a:r>
          </a:p>
        </p:txBody>
      </p:sp>
      <p:sp>
        <p:nvSpPr>
          <p:cNvPr id="18" name="TextBox 17">
            <a:extLst>
              <a:ext uri="{FF2B5EF4-FFF2-40B4-BE49-F238E27FC236}">
                <a16:creationId xmlns:a16="http://schemas.microsoft.com/office/drawing/2014/main" id="{015DB35D-474E-3347-9A3D-59A3B6DAAA56}"/>
              </a:ext>
            </a:extLst>
          </p:cNvPr>
          <p:cNvSpPr txBox="1"/>
          <p:nvPr/>
        </p:nvSpPr>
        <p:spPr>
          <a:xfrm>
            <a:off x="3907700" y="2454386"/>
            <a:ext cx="453939" cy="461665"/>
          </a:xfrm>
          <a:prstGeom prst="rect">
            <a:avLst/>
          </a:prstGeom>
          <a:noFill/>
        </p:spPr>
        <p:txBody>
          <a:bodyPr wrap="square" rtlCol="0">
            <a:spAutoFit/>
          </a:bodyPr>
          <a:lstStyle/>
          <a:p>
            <a:r>
              <a:rPr lang="en-US" sz="2400" dirty="0"/>
              <a:t> </a:t>
            </a:r>
            <a:r>
              <a:rPr lang="en-US" sz="2400" dirty="0">
                <a:solidFill>
                  <a:srgbClr val="FF0000"/>
                </a:solidFill>
              </a:rPr>
              <a:t>3</a:t>
            </a:r>
          </a:p>
        </p:txBody>
      </p:sp>
      <p:sp>
        <p:nvSpPr>
          <p:cNvPr id="19" name="TextBox 18">
            <a:extLst>
              <a:ext uri="{FF2B5EF4-FFF2-40B4-BE49-F238E27FC236}">
                <a16:creationId xmlns:a16="http://schemas.microsoft.com/office/drawing/2014/main" id="{33D71D4C-9D2B-F149-8CA8-CA03A464B146}"/>
              </a:ext>
            </a:extLst>
          </p:cNvPr>
          <p:cNvSpPr txBox="1"/>
          <p:nvPr/>
        </p:nvSpPr>
        <p:spPr>
          <a:xfrm>
            <a:off x="5060875" y="2454385"/>
            <a:ext cx="304800" cy="461665"/>
          </a:xfrm>
          <a:prstGeom prst="rect">
            <a:avLst/>
          </a:prstGeom>
          <a:noFill/>
        </p:spPr>
        <p:txBody>
          <a:bodyPr wrap="square" rtlCol="0">
            <a:spAutoFit/>
          </a:bodyPr>
          <a:lstStyle/>
          <a:p>
            <a:r>
              <a:rPr lang="en-US" sz="2400" dirty="0">
                <a:solidFill>
                  <a:srgbClr val="FF0000"/>
                </a:solidFill>
              </a:rPr>
              <a:t>5</a:t>
            </a:r>
          </a:p>
        </p:txBody>
      </p:sp>
    </p:spTree>
    <p:extLst>
      <p:ext uri="{BB962C8B-B14F-4D97-AF65-F5344CB8AC3E}">
        <p14:creationId xmlns:p14="http://schemas.microsoft.com/office/powerpoint/2010/main" val="870509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2">
            <a:extLst>
              <a:ext uri="{FF2B5EF4-FFF2-40B4-BE49-F238E27FC236}">
                <a16:creationId xmlns:a16="http://schemas.microsoft.com/office/drawing/2014/main" id="{2A847132-8228-0747-826E-93C515997A7A}"/>
              </a:ext>
            </a:extLst>
          </p:cNvPr>
          <p:cNvPicPr>
            <a:picLocks noGrp="1" noChangeAspect="1"/>
          </p:cNvPicPr>
          <p:nvPr>
            <p:ph idx="1"/>
          </p:nvPr>
        </p:nvPicPr>
        <p:blipFill>
          <a:blip r:embed="rId2"/>
          <a:stretch>
            <a:fillRect/>
          </a:stretch>
        </p:blipFill>
        <p:spPr>
          <a:xfrm>
            <a:off x="938978" y="1077929"/>
            <a:ext cx="7872792" cy="1875183"/>
          </a:xfrm>
        </p:spPr>
      </p:pic>
      <p:sp>
        <p:nvSpPr>
          <p:cNvPr id="6" name="Circular Arrow 5">
            <a:extLst>
              <a:ext uri="{FF2B5EF4-FFF2-40B4-BE49-F238E27FC236}">
                <a16:creationId xmlns:a16="http://schemas.microsoft.com/office/drawing/2014/main" id="{3F46A9ED-6256-FD46-96F1-27719249BF69}"/>
              </a:ext>
            </a:extLst>
          </p:cNvPr>
          <p:cNvSpPr/>
          <p:nvPr/>
        </p:nvSpPr>
        <p:spPr>
          <a:xfrm flipH="1" flipV="1">
            <a:off x="2991814" y="2617637"/>
            <a:ext cx="397565" cy="664733"/>
          </a:xfrm>
          <a:prstGeom prst="circular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EFA0AC7B-8AE6-624B-BD34-B04E93EF4160}"/>
              </a:ext>
            </a:extLst>
          </p:cNvPr>
          <p:cNvSpPr txBox="1"/>
          <p:nvPr/>
        </p:nvSpPr>
        <p:spPr>
          <a:xfrm>
            <a:off x="2124289" y="3525788"/>
            <a:ext cx="4236160" cy="584775"/>
          </a:xfrm>
          <a:prstGeom prst="rect">
            <a:avLst/>
          </a:prstGeom>
          <a:noFill/>
        </p:spPr>
        <p:txBody>
          <a:bodyPr wrap="none" rtlCol="0">
            <a:spAutoFit/>
          </a:bodyPr>
          <a:lstStyle/>
          <a:p>
            <a:r>
              <a:rPr lang="en-US" sz="3200" dirty="0">
                <a:solidFill>
                  <a:srgbClr val="FF0000"/>
                </a:solidFill>
              </a:rPr>
              <a:t>VII chord </a:t>
            </a:r>
            <a:r>
              <a:rPr lang="en-US" sz="3200" dirty="0"/>
              <a:t>back to </a:t>
            </a:r>
            <a:r>
              <a:rPr lang="en-US" sz="3200" dirty="0" err="1"/>
              <a:t>i</a:t>
            </a:r>
            <a:r>
              <a:rPr lang="en-US" sz="3200" dirty="0"/>
              <a:t> chord</a:t>
            </a:r>
          </a:p>
        </p:txBody>
      </p:sp>
      <p:sp>
        <p:nvSpPr>
          <p:cNvPr id="12" name="TextBox 11">
            <a:extLst>
              <a:ext uri="{FF2B5EF4-FFF2-40B4-BE49-F238E27FC236}">
                <a16:creationId xmlns:a16="http://schemas.microsoft.com/office/drawing/2014/main" id="{AB1E7228-1476-5340-A9B0-F08D074FD24E}"/>
              </a:ext>
            </a:extLst>
          </p:cNvPr>
          <p:cNvSpPr txBox="1"/>
          <p:nvPr/>
        </p:nvSpPr>
        <p:spPr>
          <a:xfrm>
            <a:off x="2873841" y="2481577"/>
            <a:ext cx="323850" cy="461665"/>
          </a:xfrm>
          <a:prstGeom prst="rect">
            <a:avLst/>
          </a:prstGeom>
          <a:noFill/>
        </p:spPr>
        <p:txBody>
          <a:bodyPr wrap="square" rtlCol="0">
            <a:spAutoFit/>
          </a:bodyPr>
          <a:lstStyle/>
          <a:p>
            <a:r>
              <a:rPr lang="en-US" sz="2400" dirty="0"/>
              <a:t>1</a:t>
            </a:r>
          </a:p>
        </p:txBody>
      </p:sp>
      <p:sp>
        <p:nvSpPr>
          <p:cNvPr id="13" name="TextBox 12">
            <a:extLst>
              <a:ext uri="{FF2B5EF4-FFF2-40B4-BE49-F238E27FC236}">
                <a16:creationId xmlns:a16="http://schemas.microsoft.com/office/drawing/2014/main" id="{B326064E-F474-3845-9E30-19F51A5E4121}"/>
              </a:ext>
            </a:extLst>
          </p:cNvPr>
          <p:cNvSpPr txBox="1"/>
          <p:nvPr/>
        </p:nvSpPr>
        <p:spPr>
          <a:xfrm>
            <a:off x="3586632" y="2459482"/>
            <a:ext cx="453939" cy="461665"/>
          </a:xfrm>
          <a:prstGeom prst="rect">
            <a:avLst/>
          </a:prstGeom>
          <a:noFill/>
        </p:spPr>
        <p:txBody>
          <a:bodyPr wrap="square" rtlCol="0">
            <a:spAutoFit/>
          </a:bodyPr>
          <a:lstStyle/>
          <a:p>
            <a:r>
              <a:rPr lang="en-US" sz="2400" dirty="0"/>
              <a:t> 3</a:t>
            </a:r>
          </a:p>
        </p:txBody>
      </p:sp>
      <p:sp>
        <p:nvSpPr>
          <p:cNvPr id="14" name="TextBox 13">
            <a:extLst>
              <a:ext uri="{FF2B5EF4-FFF2-40B4-BE49-F238E27FC236}">
                <a16:creationId xmlns:a16="http://schemas.microsoft.com/office/drawing/2014/main" id="{A76C83B1-AF93-4148-A195-6BE50D3813AB}"/>
              </a:ext>
            </a:extLst>
          </p:cNvPr>
          <p:cNvSpPr txBox="1"/>
          <p:nvPr/>
        </p:nvSpPr>
        <p:spPr>
          <a:xfrm>
            <a:off x="4354349" y="2459482"/>
            <a:ext cx="410112" cy="461664"/>
          </a:xfrm>
          <a:prstGeom prst="rect">
            <a:avLst/>
          </a:prstGeom>
          <a:noFill/>
        </p:spPr>
        <p:txBody>
          <a:bodyPr wrap="square" rtlCol="0">
            <a:spAutoFit/>
          </a:bodyPr>
          <a:lstStyle/>
          <a:p>
            <a:r>
              <a:rPr lang="en-US" sz="2400" dirty="0"/>
              <a:t>5</a:t>
            </a:r>
          </a:p>
        </p:txBody>
      </p:sp>
      <p:sp>
        <p:nvSpPr>
          <p:cNvPr id="15" name="Circular Arrow 14">
            <a:extLst>
              <a:ext uri="{FF2B5EF4-FFF2-40B4-BE49-F238E27FC236}">
                <a16:creationId xmlns:a16="http://schemas.microsoft.com/office/drawing/2014/main" id="{9E1E531D-A391-3B48-B196-EFEED1776181}"/>
              </a:ext>
            </a:extLst>
          </p:cNvPr>
          <p:cNvSpPr/>
          <p:nvPr/>
        </p:nvSpPr>
        <p:spPr>
          <a:xfrm flipH="1" flipV="1">
            <a:off x="4442851" y="2613663"/>
            <a:ext cx="807676" cy="710864"/>
          </a:xfrm>
          <a:prstGeom prst="circular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Circular Arrow 15">
            <a:extLst>
              <a:ext uri="{FF2B5EF4-FFF2-40B4-BE49-F238E27FC236}">
                <a16:creationId xmlns:a16="http://schemas.microsoft.com/office/drawing/2014/main" id="{EE0121C3-E5B9-6142-8346-FBFA7622CF39}"/>
              </a:ext>
            </a:extLst>
          </p:cNvPr>
          <p:cNvSpPr/>
          <p:nvPr/>
        </p:nvSpPr>
        <p:spPr>
          <a:xfrm flipH="1" flipV="1">
            <a:off x="3778320" y="2594733"/>
            <a:ext cx="397565" cy="664733"/>
          </a:xfrm>
          <a:prstGeom prst="circular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20E6E5-A522-F84F-AF4A-D3DD715A2C63}"/>
              </a:ext>
            </a:extLst>
          </p:cNvPr>
          <p:cNvSpPr txBox="1"/>
          <p:nvPr/>
        </p:nvSpPr>
        <p:spPr>
          <a:xfrm>
            <a:off x="3126572" y="2206288"/>
            <a:ext cx="534329" cy="461665"/>
          </a:xfrm>
          <a:prstGeom prst="rect">
            <a:avLst/>
          </a:prstGeom>
          <a:noFill/>
        </p:spPr>
        <p:txBody>
          <a:bodyPr wrap="square" rtlCol="0">
            <a:spAutoFit/>
          </a:bodyPr>
          <a:lstStyle/>
          <a:p>
            <a:r>
              <a:rPr lang="en-US" sz="2400" dirty="0">
                <a:solidFill>
                  <a:srgbClr val="FF0000"/>
                </a:solidFill>
              </a:rPr>
              <a:t> 1</a:t>
            </a:r>
          </a:p>
        </p:txBody>
      </p:sp>
      <p:sp>
        <p:nvSpPr>
          <p:cNvPr id="18" name="TextBox 17">
            <a:extLst>
              <a:ext uri="{FF2B5EF4-FFF2-40B4-BE49-F238E27FC236}">
                <a16:creationId xmlns:a16="http://schemas.microsoft.com/office/drawing/2014/main" id="{015DB35D-474E-3347-9A3D-59A3B6DAAA56}"/>
              </a:ext>
            </a:extLst>
          </p:cNvPr>
          <p:cNvSpPr txBox="1"/>
          <p:nvPr/>
        </p:nvSpPr>
        <p:spPr>
          <a:xfrm>
            <a:off x="3839364" y="2184193"/>
            <a:ext cx="545426" cy="461665"/>
          </a:xfrm>
          <a:prstGeom prst="rect">
            <a:avLst/>
          </a:prstGeom>
          <a:noFill/>
        </p:spPr>
        <p:txBody>
          <a:bodyPr wrap="square" rtlCol="0">
            <a:spAutoFit/>
          </a:bodyPr>
          <a:lstStyle/>
          <a:p>
            <a:r>
              <a:rPr lang="en-US" sz="2400" dirty="0"/>
              <a:t>  </a:t>
            </a:r>
            <a:r>
              <a:rPr lang="en-US" sz="2400" dirty="0">
                <a:solidFill>
                  <a:srgbClr val="FF0000"/>
                </a:solidFill>
              </a:rPr>
              <a:t>3</a:t>
            </a:r>
          </a:p>
        </p:txBody>
      </p:sp>
      <p:sp>
        <p:nvSpPr>
          <p:cNvPr id="19" name="TextBox 18">
            <a:extLst>
              <a:ext uri="{FF2B5EF4-FFF2-40B4-BE49-F238E27FC236}">
                <a16:creationId xmlns:a16="http://schemas.microsoft.com/office/drawing/2014/main" id="{33D71D4C-9D2B-F149-8CA8-CA03A464B146}"/>
              </a:ext>
            </a:extLst>
          </p:cNvPr>
          <p:cNvSpPr txBox="1"/>
          <p:nvPr/>
        </p:nvSpPr>
        <p:spPr>
          <a:xfrm>
            <a:off x="4992539" y="2184192"/>
            <a:ext cx="584434" cy="461665"/>
          </a:xfrm>
          <a:prstGeom prst="rect">
            <a:avLst/>
          </a:prstGeom>
          <a:noFill/>
        </p:spPr>
        <p:txBody>
          <a:bodyPr wrap="square" rtlCol="0">
            <a:spAutoFit/>
          </a:bodyPr>
          <a:lstStyle/>
          <a:p>
            <a:r>
              <a:rPr lang="en-US" sz="2400" dirty="0">
                <a:solidFill>
                  <a:srgbClr val="FF0000"/>
                </a:solidFill>
              </a:rPr>
              <a:t> 5</a:t>
            </a:r>
          </a:p>
        </p:txBody>
      </p:sp>
    </p:spTree>
    <p:extLst>
      <p:ext uri="{BB962C8B-B14F-4D97-AF65-F5344CB8AC3E}">
        <p14:creationId xmlns:p14="http://schemas.microsoft.com/office/powerpoint/2010/main" val="4117519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2F6B4-847A-D641-8183-CD7535381495}"/>
              </a:ext>
            </a:extLst>
          </p:cNvPr>
          <p:cNvSpPr>
            <a:spLocks noGrp="1"/>
          </p:cNvSpPr>
          <p:nvPr>
            <p:ph type="title"/>
          </p:nvPr>
        </p:nvSpPr>
        <p:spPr>
          <a:xfrm>
            <a:off x="961611" y="577160"/>
            <a:ext cx="7886700" cy="1325563"/>
          </a:xfrm>
        </p:spPr>
        <p:txBody>
          <a:bodyPr>
            <a:normAutofit/>
          </a:bodyPr>
          <a:lstStyle/>
          <a:p>
            <a:r>
              <a:rPr lang="en-US" sz="2800" dirty="0"/>
              <a:t>Practice playing the </a:t>
            </a:r>
            <a:r>
              <a:rPr lang="en-US" sz="2800" dirty="0" err="1"/>
              <a:t>i</a:t>
            </a:r>
            <a:r>
              <a:rPr lang="en-US" sz="2800" dirty="0"/>
              <a:t>-III-VI-VII progression.</a:t>
            </a:r>
          </a:p>
        </p:txBody>
      </p:sp>
      <p:sp>
        <p:nvSpPr>
          <p:cNvPr id="3" name="TextBox 2">
            <a:extLst>
              <a:ext uri="{FF2B5EF4-FFF2-40B4-BE49-F238E27FC236}">
                <a16:creationId xmlns:a16="http://schemas.microsoft.com/office/drawing/2014/main" id="{E54FE266-E8EE-E74A-9B1B-BE2A138827CE}"/>
              </a:ext>
            </a:extLst>
          </p:cNvPr>
          <p:cNvSpPr txBox="1"/>
          <p:nvPr/>
        </p:nvSpPr>
        <p:spPr>
          <a:xfrm>
            <a:off x="839867" y="1902723"/>
            <a:ext cx="7363229" cy="2308324"/>
          </a:xfrm>
          <a:prstGeom prst="rect">
            <a:avLst/>
          </a:prstGeom>
          <a:noFill/>
        </p:spPr>
        <p:txBody>
          <a:bodyPr wrap="square" rtlCol="0" anchor="t">
            <a:spAutoFit/>
          </a:bodyPr>
          <a:lstStyle/>
          <a:p>
            <a:pPr marL="342900" indent="-342900">
              <a:buFont typeface="+mj-lt"/>
              <a:buAutoNum type="arabicPeriod"/>
            </a:pPr>
            <a:r>
              <a:rPr lang="en-US" sz="2400" dirty="0"/>
              <a:t>Once you get comfortable with that progression, experiment by playing the chords in a different order.  Ex. </a:t>
            </a:r>
            <a:r>
              <a:rPr lang="en-US" sz="2400" dirty="0" err="1"/>
              <a:t>i</a:t>
            </a:r>
            <a:r>
              <a:rPr lang="en-US" sz="2400" dirty="0"/>
              <a:t>-VI-III-VII;	</a:t>
            </a:r>
            <a:r>
              <a:rPr lang="en-US" sz="2400" dirty="0" err="1"/>
              <a:t>i</a:t>
            </a:r>
            <a:r>
              <a:rPr lang="en-US" sz="2400" dirty="0"/>
              <a:t>-III-VII-VI</a:t>
            </a:r>
            <a:endParaRPr lang="en-US" sz="2400" dirty="0">
              <a:cs typeface="Calibri"/>
            </a:endParaRPr>
          </a:p>
          <a:p>
            <a:pPr marL="342900" indent="-342900">
              <a:buFont typeface="+mj-lt"/>
              <a:buAutoNum type="arabicPeriod"/>
            </a:pPr>
            <a:r>
              <a:rPr lang="en-US" sz="2400" dirty="0"/>
              <a:t>Try adding some rhythmic patterns as you play the chords.</a:t>
            </a:r>
            <a:endParaRPr lang="en-US" sz="2400" dirty="0">
              <a:cs typeface="Calibri"/>
            </a:endParaRPr>
          </a:p>
          <a:p>
            <a:pPr marL="342900" indent="-342900">
              <a:buFont typeface="+mj-lt"/>
              <a:buAutoNum type="arabicPeriod"/>
            </a:pPr>
            <a:r>
              <a:rPr lang="en-US" sz="2400" dirty="0"/>
              <a:t>Share with a friend and exchange feedback and ideas.</a:t>
            </a:r>
            <a:endParaRPr lang="en-US" sz="2400" dirty="0">
              <a:cs typeface="Calibri"/>
            </a:endParaRPr>
          </a:p>
        </p:txBody>
      </p:sp>
    </p:spTree>
    <p:extLst>
      <p:ext uri="{BB962C8B-B14F-4D97-AF65-F5344CB8AC3E}">
        <p14:creationId xmlns:p14="http://schemas.microsoft.com/office/powerpoint/2010/main" val="32087107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30DF50E0FEEE64F891537BC1BA88882" ma:contentTypeVersion="18" ma:contentTypeDescription="Create a new document." ma:contentTypeScope="" ma:versionID="345284e41eec0ac6e41c43cd1ad3800c">
  <xsd:schema xmlns:xsd="http://www.w3.org/2001/XMLSchema" xmlns:xs="http://www.w3.org/2001/XMLSchema" xmlns:p="http://schemas.microsoft.com/office/2006/metadata/properties" xmlns:ns2="0b7df29d-5056-43d3-b4ef-3abde5a3089a" xmlns:ns3="7d06cd21-3a24-42fa-b369-5e343ae4a771" targetNamespace="http://schemas.microsoft.com/office/2006/metadata/properties" ma:root="true" ma:fieldsID="5efce88d6a2d2014db8b61d3815fc3ad" ns2:_="" ns3:_="">
    <xsd:import namespace="0b7df29d-5056-43d3-b4ef-3abde5a3089a"/>
    <xsd:import namespace="7d06cd21-3a24-42fa-b369-5e343ae4a7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7df29d-5056-43d3-b4ef-3abde5a308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c2506c3-735d-4e70-aa79-204d06275b9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6cd21-3a24-42fa-b369-5e343ae4a7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6abdbc5-e1da-4b3d-95ac-9e857e4b936d}" ma:internalName="TaxCatchAll" ma:showField="CatchAllData" ma:web="7d06cd21-3a24-42fa-b369-5e343ae4a7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d06cd21-3a24-42fa-b369-5e343ae4a771" xsi:nil="true"/>
    <lcf76f155ced4ddcb4097134ff3c332f xmlns="0b7df29d-5056-43d3-b4ef-3abde5a3089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17EFDE3-FA0A-4C21-924F-B7AFC710340F}">
  <ds:schemaRefs>
    <ds:schemaRef ds:uri="http://schemas.microsoft.com/sharepoint/v3/contenttype/forms"/>
  </ds:schemaRefs>
</ds:datastoreItem>
</file>

<file path=customXml/itemProps2.xml><?xml version="1.0" encoding="utf-8"?>
<ds:datastoreItem xmlns:ds="http://schemas.openxmlformats.org/officeDocument/2006/customXml" ds:itemID="{A25FCC94-4563-4F55-87EE-9257C83C556F}"/>
</file>

<file path=customXml/itemProps3.xml><?xml version="1.0" encoding="utf-8"?>
<ds:datastoreItem xmlns:ds="http://schemas.openxmlformats.org/officeDocument/2006/customXml" ds:itemID="{BB5F34BB-A826-43E3-A052-D5FDE061662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4288</TotalTime>
  <Words>553</Words>
  <Application>Microsoft Office PowerPoint</Application>
  <PresentationFormat>On-screen Show (4:3)</PresentationFormat>
  <Paragraphs>101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Harmony in minor keys</vt:lpstr>
      <vt:lpstr>Chords</vt:lpstr>
      <vt:lpstr>The four most commonly used chords in minor keys are I – III – VI - &amp; VII</vt:lpstr>
      <vt:lpstr>PowerPoint Presentation</vt:lpstr>
      <vt:lpstr>PowerPoint Presentation</vt:lpstr>
      <vt:lpstr>PowerPoint Presentation</vt:lpstr>
      <vt:lpstr>PowerPoint Presentation</vt:lpstr>
      <vt:lpstr>PowerPoint Presentation</vt:lpstr>
      <vt:lpstr>Practice playing the i-III-VI-VII progression.</vt:lpstr>
      <vt:lpstr>Other chords in minor keys</vt:lpstr>
      <vt:lpstr>Other chords in minor keys</vt:lpstr>
      <vt:lpstr>i-V-VI-iv in a minor key</vt:lpstr>
      <vt:lpstr>PowerPoint Presentation</vt:lpstr>
      <vt:lpstr>PowerPoint Presentation</vt:lpstr>
      <vt:lpstr>Assignment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Heath Jones</cp:lastModifiedBy>
  <cp:revision>114</cp:revision>
  <dcterms:created xsi:type="dcterms:W3CDTF">2018-12-04T19:58:15Z</dcterms:created>
  <dcterms:modified xsi:type="dcterms:W3CDTF">2019-09-08T20:24:21Z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0x010100A30DF50E0FEEE64F891537BC1BA88882</vt:lpwstr>
  </property>
</Properties>
</file>